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62" r:id="rId2"/>
    <p:sldId id="293" r:id="rId3"/>
    <p:sldId id="264" r:id="rId4"/>
    <p:sldId id="282" r:id="rId5"/>
    <p:sldId id="290" r:id="rId6"/>
    <p:sldId id="273" r:id="rId7"/>
    <p:sldId id="287" r:id="rId8"/>
    <p:sldId id="271" r:id="rId9"/>
    <p:sldId id="281" r:id="rId10"/>
    <p:sldId id="276" r:id="rId11"/>
    <p:sldId id="286" r:id="rId12"/>
    <p:sldId id="279" r:id="rId13"/>
    <p:sldId id="256" r:id="rId14"/>
    <p:sldId id="260" r:id="rId15"/>
    <p:sldId id="257" r:id="rId16"/>
    <p:sldId id="258" r:id="rId17"/>
    <p:sldId id="259" r:id="rId18"/>
    <p:sldId id="261" r:id="rId19"/>
    <p:sldId id="280" r:id="rId20"/>
    <p:sldId id="272" r:id="rId21"/>
    <p:sldId id="288" r:id="rId22"/>
    <p:sldId id="291" r:id="rId23"/>
    <p:sldId id="283" r:id="rId24"/>
    <p:sldId id="292" r:id="rId25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C9E"/>
    <a:srgbClr val="6690A4"/>
    <a:srgbClr val="9E0025"/>
    <a:srgbClr val="1F6CEB"/>
    <a:srgbClr val="44525D"/>
    <a:srgbClr val="AACDEB"/>
    <a:srgbClr val="F8F5F1"/>
    <a:srgbClr val="E2DF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8"/>
    <p:restoredTop sz="96047"/>
  </p:normalViewPr>
  <p:slideViewPr>
    <p:cSldViewPr snapToGrid="0">
      <p:cViewPr varScale="1">
        <p:scale>
          <a:sx n="114" d="100"/>
          <a:sy n="114" d="100"/>
        </p:scale>
        <p:origin x="1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CDCAC-0A5F-4666-980F-1F76B8D1C9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680148-F61E-43B2-B320-BEBF53ECB3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Georgia" panose="02040502050405020303" pitchFamily="18" charset="0"/>
            </a:rPr>
            <a:t>UQ-Bio Summer School</a:t>
          </a:r>
        </a:p>
      </dgm:t>
    </dgm:pt>
    <dgm:pt modelId="{47B89060-C935-46D2-AA31-6213A1C2FBF6}" type="parTrans" cxnId="{AC81AF5B-AAB6-4C7A-A1AD-F6F80E6D75EC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53F6BF4-6900-498E-86F6-1C10E0232C6B}" type="sibTrans" cxnId="{AC81AF5B-AAB6-4C7A-A1AD-F6F80E6D75EC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CDB89798-3FA4-4104-9E4A-7347C2D923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Georgia" panose="02040502050405020303" pitchFamily="18" charset="0"/>
            </a:rPr>
            <a:t>June 18, 2024</a:t>
          </a:r>
        </a:p>
      </dgm:t>
    </dgm:pt>
    <dgm:pt modelId="{8B8FB598-839B-42E5-A65E-3803DDC8AE88}" type="parTrans" cxnId="{7AD0BB70-1250-44F6-9383-4533DAFE0D7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7AE0D5B-61A2-4F03-8DF7-3F0CE699C93A}" type="sibTrans" cxnId="{7AD0BB70-1250-44F6-9383-4533DAFE0D7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36CA8D3-969C-42FC-B400-910C02F137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Georgia" panose="02040502050405020303" pitchFamily="18" charset="0"/>
            </a:rPr>
            <a:t>Colorado State University</a:t>
          </a:r>
        </a:p>
      </dgm:t>
    </dgm:pt>
    <dgm:pt modelId="{014D41DD-6625-4C39-B641-C40A469078DB}" type="parTrans" cxnId="{73A41314-5CD5-4AEA-B1C7-096D28C99D7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4CB1DFD-A3DF-4C53-A17F-82BD954941F3}" type="sibTrans" cxnId="{73A41314-5CD5-4AEA-B1C7-096D28C99D7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9626D1F-1D73-4F5C-AD58-44D74DF235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>
              <a:latin typeface="Georgia" panose="02040502050405020303" pitchFamily="18" charset="0"/>
            </a:rPr>
            <a:t>Wiktoria</a:t>
          </a:r>
          <a:r>
            <a:rPr lang="en-US" dirty="0">
              <a:latin typeface="Georgia" panose="02040502050405020303" pitchFamily="18" charset="0"/>
            </a:rPr>
            <a:t>, Samantha, Pilar, </a:t>
          </a:r>
          <a:r>
            <a:rPr lang="en-US" dirty="0" err="1">
              <a:latin typeface="Georgia" panose="02040502050405020303" pitchFamily="18" charset="0"/>
            </a:rPr>
            <a:t>Kaan</a:t>
          </a:r>
          <a:r>
            <a:rPr lang="en-US" dirty="0">
              <a:latin typeface="Georgia" panose="02040502050405020303" pitchFamily="18" charset="0"/>
            </a:rPr>
            <a:t>, </a:t>
          </a:r>
          <a:r>
            <a:rPr lang="en-US" dirty="0" err="1">
              <a:latin typeface="Georgia" panose="02040502050405020303" pitchFamily="18" charset="0"/>
            </a:rPr>
            <a:t>Jakini</a:t>
          </a:r>
          <a:r>
            <a:rPr lang="en-US" dirty="0">
              <a:latin typeface="Georgia" panose="02040502050405020303" pitchFamily="18" charset="0"/>
            </a:rPr>
            <a:t>, and Eric</a:t>
          </a:r>
        </a:p>
      </dgm:t>
    </dgm:pt>
    <dgm:pt modelId="{4B32DCFF-A771-44B2-8187-68BED7ED019D}" type="parTrans" cxnId="{2D12FD72-2959-4322-A653-69459E655838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4038B2F5-9244-407F-9D04-9F17FB1E002B}" type="sibTrans" cxnId="{2D12FD72-2959-4322-A653-69459E655838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8D11F4BC-CD32-48FB-A46E-3338E55E2377}" type="pres">
      <dgm:prSet presAssocID="{E00CDCAC-0A5F-4666-980F-1F76B8D1C90B}" presName="root" presStyleCnt="0">
        <dgm:presLayoutVars>
          <dgm:dir/>
          <dgm:resizeHandles val="exact"/>
        </dgm:presLayoutVars>
      </dgm:prSet>
      <dgm:spPr/>
    </dgm:pt>
    <dgm:pt modelId="{9ED3BA2E-1D0B-4930-BC9F-82A26DC8B676}" type="pres">
      <dgm:prSet presAssocID="{5F680148-F61E-43B2-B320-BEBF53ECB3E8}" presName="compNode" presStyleCnt="0"/>
      <dgm:spPr/>
    </dgm:pt>
    <dgm:pt modelId="{F687A564-418E-4A29-A473-0D8F76C273C7}" type="pres">
      <dgm:prSet presAssocID="{5F680148-F61E-43B2-B320-BEBF53ECB3E8}" presName="iconBgRect" presStyleLbl="bgShp" presStyleIdx="0" presStyleCnt="4"/>
      <dgm:spPr/>
    </dgm:pt>
    <dgm:pt modelId="{2BB275A0-827F-48E3-A516-031E208FF9A5}" type="pres">
      <dgm:prSet presAssocID="{5F680148-F61E-43B2-B320-BEBF53ECB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DA21235E-D1F3-494F-A64D-A6642EDE4033}" type="pres">
      <dgm:prSet presAssocID="{5F680148-F61E-43B2-B320-BEBF53ECB3E8}" presName="spaceRect" presStyleCnt="0"/>
      <dgm:spPr/>
    </dgm:pt>
    <dgm:pt modelId="{8F5A505B-6D5A-4F1F-A0CE-45617806BB3C}" type="pres">
      <dgm:prSet presAssocID="{5F680148-F61E-43B2-B320-BEBF53ECB3E8}" presName="textRect" presStyleLbl="revTx" presStyleIdx="0" presStyleCnt="4">
        <dgm:presLayoutVars>
          <dgm:chMax val="1"/>
          <dgm:chPref val="1"/>
        </dgm:presLayoutVars>
      </dgm:prSet>
      <dgm:spPr/>
    </dgm:pt>
    <dgm:pt modelId="{EBCCAC1F-7611-481D-A5D5-EEBA7DFFD53E}" type="pres">
      <dgm:prSet presAssocID="{B53F6BF4-6900-498E-86F6-1C10E0232C6B}" presName="sibTrans" presStyleCnt="0"/>
      <dgm:spPr/>
    </dgm:pt>
    <dgm:pt modelId="{B2A8F7A8-E986-4046-9FE5-0EA3A1BD4993}" type="pres">
      <dgm:prSet presAssocID="{CDB89798-3FA4-4104-9E4A-7347C2D9235A}" presName="compNode" presStyleCnt="0"/>
      <dgm:spPr/>
    </dgm:pt>
    <dgm:pt modelId="{97C7C8FA-EBD3-4DF0-8CFA-0EAA58FCE24F}" type="pres">
      <dgm:prSet presAssocID="{CDB89798-3FA4-4104-9E4A-7347C2D9235A}" presName="iconBgRect" presStyleLbl="bgShp" presStyleIdx="1" presStyleCnt="4"/>
      <dgm:spPr/>
    </dgm:pt>
    <dgm:pt modelId="{2D2CED9F-0855-4367-BF68-AE373A5AA730}" type="pres">
      <dgm:prSet presAssocID="{CDB89798-3FA4-4104-9E4A-7347C2D92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DB0B3F9-D392-4805-90DA-486A9B9F82A8}" type="pres">
      <dgm:prSet presAssocID="{CDB89798-3FA4-4104-9E4A-7347C2D9235A}" presName="spaceRect" presStyleCnt="0"/>
      <dgm:spPr/>
    </dgm:pt>
    <dgm:pt modelId="{7F9C6D90-BFD6-42A5-97BD-CF3A718DBA50}" type="pres">
      <dgm:prSet presAssocID="{CDB89798-3FA4-4104-9E4A-7347C2D9235A}" presName="textRect" presStyleLbl="revTx" presStyleIdx="1" presStyleCnt="4">
        <dgm:presLayoutVars>
          <dgm:chMax val="1"/>
          <dgm:chPref val="1"/>
        </dgm:presLayoutVars>
      </dgm:prSet>
      <dgm:spPr/>
    </dgm:pt>
    <dgm:pt modelId="{B8FDA4DB-AFB9-4455-8726-756CF8355218}" type="pres">
      <dgm:prSet presAssocID="{A7AE0D5B-61A2-4F03-8DF7-3F0CE699C93A}" presName="sibTrans" presStyleCnt="0"/>
      <dgm:spPr/>
    </dgm:pt>
    <dgm:pt modelId="{8E8CDD98-CC55-4764-8848-6E41CE2850BD}" type="pres">
      <dgm:prSet presAssocID="{D36CA8D3-969C-42FC-B400-910C02F1373A}" presName="compNode" presStyleCnt="0"/>
      <dgm:spPr/>
    </dgm:pt>
    <dgm:pt modelId="{927EEF57-5216-41C8-A3BA-BDB845C1B755}" type="pres">
      <dgm:prSet presAssocID="{D36CA8D3-969C-42FC-B400-910C02F1373A}" presName="iconBgRect" presStyleLbl="bgShp" presStyleIdx="2" presStyleCnt="4"/>
      <dgm:spPr/>
    </dgm:pt>
    <dgm:pt modelId="{A2CFF0DF-15A5-4EAD-806B-19030DC8603B}" type="pres">
      <dgm:prSet presAssocID="{D36CA8D3-969C-42FC-B400-910C02F13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EAA9135-3794-4BB9-A87E-9C482EA439A7}" type="pres">
      <dgm:prSet presAssocID="{D36CA8D3-969C-42FC-B400-910C02F1373A}" presName="spaceRect" presStyleCnt="0"/>
      <dgm:spPr/>
    </dgm:pt>
    <dgm:pt modelId="{BEDC5FB6-560F-46CA-A0C5-140E425E3672}" type="pres">
      <dgm:prSet presAssocID="{D36CA8D3-969C-42FC-B400-910C02F1373A}" presName="textRect" presStyleLbl="revTx" presStyleIdx="2" presStyleCnt="4">
        <dgm:presLayoutVars>
          <dgm:chMax val="1"/>
          <dgm:chPref val="1"/>
        </dgm:presLayoutVars>
      </dgm:prSet>
      <dgm:spPr/>
    </dgm:pt>
    <dgm:pt modelId="{82D201D7-7C39-407F-B345-9A3021C416DA}" type="pres">
      <dgm:prSet presAssocID="{24CB1DFD-A3DF-4C53-A17F-82BD954941F3}" presName="sibTrans" presStyleCnt="0"/>
      <dgm:spPr/>
    </dgm:pt>
    <dgm:pt modelId="{BD397B69-5815-4948-8A06-7977D5F53048}" type="pres">
      <dgm:prSet presAssocID="{29626D1F-1D73-4F5C-AD58-44D74DF235B8}" presName="compNode" presStyleCnt="0"/>
      <dgm:spPr/>
    </dgm:pt>
    <dgm:pt modelId="{169F7F30-5B54-4153-B8BD-A7D01A1EFB75}" type="pres">
      <dgm:prSet presAssocID="{29626D1F-1D73-4F5C-AD58-44D74DF235B8}" presName="iconBgRect" presStyleLbl="bgShp" presStyleIdx="3" presStyleCnt="4"/>
      <dgm:spPr/>
    </dgm:pt>
    <dgm:pt modelId="{761DBCE0-7B8B-45E1-8156-C35D466EC8F7}" type="pres">
      <dgm:prSet presAssocID="{29626D1F-1D73-4F5C-AD58-44D74DF23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6975FD8-9ECA-45EC-B4EC-1981DA720891}" type="pres">
      <dgm:prSet presAssocID="{29626D1F-1D73-4F5C-AD58-44D74DF235B8}" presName="spaceRect" presStyleCnt="0"/>
      <dgm:spPr/>
    </dgm:pt>
    <dgm:pt modelId="{A379702D-7090-40CF-A5DC-901DADECC1D2}" type="pres">
      <dgm:prSet presAssocID="{29626D1F-1D73-4F5C-AD58-44D74DF235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B84413-0A8E-674A-824A-BF2FFE8E5496}" type="presOf" srcId="{29626D1F-1D73-4F5C-AD58-44D74DF235B8}" destId="{A379702D-7090-40CF-A5DC-901DADECC1D2}" srcOrd="0" destOrd="0" presId="urn:microsoft.com/office/officeart/2018/5/layout/IconCircleLabelList"/>
    <dgm:cxn modelId="{73A41314-5CD5-4AEA-B1C7-096D28C99D70}" srcId="{E00CDCAC-0A5F-4666-980F-1F76B8D1C90B}" destId="{D36CA8D3-969C-42FC-B400-910C02F1373A}" srcOrd="2" destOrd="0" parTransId="{014D41DD-6625-4C39-B641-C40A469078DB}" sibTransId="{24CB1DFD-A3DF-4C53-A17F-82BD954941F3}"/>
    <dgm:cxn modelId="{A7D29553-9317-D14D-BF3A-0C4816C60303}" type="presOf" srcId="{D36CA8D3-969C-42FC-B400-910C02F1373A}" destId="{BEDC5FB6-560F-46CA-A0C5-140E425E3672}" srcOrd="0" destOrd="0" presId="urn:microsoft.com/office/officeart/2018/5/layout/IconCircleLabelList"/>
    <dgm:cxn modelId="{AC81AF5B-AAB6-4C7A-A1AD-F6F80E6D75EC}" srcId="{E00CDCAC-0A5F-4666-980F-1F76B8D1C90B}" destId="{5F680148-F61E-43B2-B320-BEBF53ECB3E8}" srcOrd="0" destOrd="0" parTransId="{47B89060-C935-46D2-AA31-6213A1C2FBF6}" sibTransId="{B53F6BF4-6900-498E-86F6-1C10E0232C6B}"/>
    <dgm:cxn modelId="{7AD0BB70-1250-44F6-9383-4533DAFE0D76}" srcId="{E00CDCAC-0A5F-4666-980F-1F76B8D1C90B}" destId="{CDB89798-3FA4-4104-9E4A-7347C2D9235A}" srcOrd="1" destOrd="0" parTransId="{8B8FB598-839B-42E5-A65E-3803DDC8AE88}" sibTransId="{A7AE0D5B-61A2-4F03-8DF7-3F0CE699C93A}"/>
    <dgm:cxn modelId="{2D12FD72-2959-4322-A653-69459E655838}" srcId="{E00CDCAC-0A5F-4666-980F-1F76B8D1C90B}" destId="{29626D1F-1D73-4F5C-AD58-44D74DF235B8}" srcOrd="3" destOrd="0" parTransId="{4B32DCFF-A771-44B2-8187-68BED7ED019D}" sibTransId="{4038B2F5-9244-407F-9D04-9F17FB1E002B}"/>
    <dgm:cxn modelId="{1536DB75-52F3-844E-AFB4-632A7306478F}" type="presOf" srcId="{E00CDCAC-0A5F-4666-980F-1F76B8D1C90B}" destId="{8D11F4BC-CD32-48FB-A46E-3338E55E2377}" srcOrd="0" destOrd="0" presId="urn:microsoft.com/office/officeart/2018/5/layout/IconCircleLabelList"/>
    <dgm:cxn modelId="{A415A988-AE7F-2E41-A4E7-DF3387C777A0}" type="presOf" srcId="{5F680148-F61E-43B2-B320-BEBF53ECB3E8}" destId="{8F5A505B-6D5A-4F1F-A0CE-45617806BB3C}" srcOrd="0" destOrd="0" presId="urn:microsoft.com/office/officeart/2018/5/layout/IconCircleLabelList"/>
    <dgm:cxn modelId="{8EC3C6F0-0AD2-624F-AD7A-F124D9B2B7EA}" type="presOf" srcId="{CDB89798-3FA4-4104-9E4A-7347C2D9235A}" destId="{7F9C6D90-BFD6-42A5-97BD-CF3A718DBA50}" srcOrd="0" destOrd="0" presId="urn:microsoft.com/office/officeart/2018/5/layout/IconCircleLabelList"/>
    <dgm:cxn modelId="{CC139C9B-07D3-274C-8580-CD974C0BD5F8}" type="presParOf" srcId="{8D11F4BC-CD32-48FB-A46E-3338E55E2377}" destId="{9ED3BA2E-1D0B-4930-BC9F-82A26DC8B676}" srcOrd="0" destOrd="0" presId="urn:microsoft.com/office/officeart/2018/5/layout/IconCircleLabelList"/>
    <dgm:cxn modelId="{38DC030A-40E7-0341-BC64-64C0DF172FA8}" type="presParOf" srcId="{9ED3BA2E-1D0B-4930-BC9F-82A26DC8B676}" destId="{F687A564-418E-4A29-A473-0D8F76C273C7}" srcOrd="0" destOrd="0" presId="urn:microsoft.com/office/officeart/2018/5/layout/IconCircleLabelList"/>
    <dgm:cxn modelId="{E71D8E39-B8FE-3144-B3F6-B986C46FD88D}" type="presParOf" srcId="{9ED3BA2E-1D0B-4930-BC9F-82A26DC8B676}" destId="{2BB275A0-827F-48E3-A516-031E208FF9A5}" srcOrd="1" destOrd="0" presId="urn:microsoft.com/office/officeart/2018/5/layout/IconCircleLabelList"/>
    <dgm:cxn modelId="{D4790E7B-5ECD-CB4C-B4C6-E1DFBFFE0874}" type="presParOf" srcId="{9ED3BA2E-1D0B-4930-BC9F-82A26DC8B676}" destId="{DA21235E-D1F3-494F-A64D-A6642EDE4033}" srcOrd="2" destOrd="0" presId="urn:microsoft.com/office/officeart/2018/5/layout/IconCircleLabelList"/>
    <dgm:cxn modelId="{73D9B766-449E-0C4B-BB9B-75F8140666BD}" type="presParOf" srcId="{9ED3BA2E-1D0B-4930-BC9F-82A26DC8B676}" destId="{8F5A505B-6D5A-4F1F-A0CE-45617806BB3C}" srcOrd="3" destOrd="0" presId="urn:microsoft.com/office/officeart/2018/5/layout/IconCircleLabelList"/>
    <dgm:cxn modelId="{2FE4B87B-1A8D-6C4A-BB58-B9E19BEB329C}" type="presParOf" srcId="{8D11F4BC-CD32-48FB-A46E-3338E55E2377}" destId="{EBCCAC1F-7611-481D-A5D5-EEBA7DFFD53E}" srcOrd="1" destOrd="0" presId="urn:microsoft.com/office/officeart/2018/5/layout/IconCircleLabelList"/>
    <dgm:cxn modelId="{AF1F26BD-0717-C145-A956-C65D9387834F}" type="presParOf" srcId="{8D11F4BC-CD32-48FB-A46E-3338E55E2377}" destId="{B2A8F7A8-E986-4046-9FE5-0EA3A1BD4993}" srcOrd="2" destOrd="0" presId="urn:microsoft.com/office/officeart/2018/5/layout/IconCircleLabelList"/>
    <dgm:cxn modelId="{96AA0ADC-E933-6040-BB2E-21D782613C7B}" type="presParOf" srcId="{B2A8F7A8-E986-4046-9FE5-0EA3A1BD4993}" destId="{97C7C8FA-EBD3-4DF0-8CFA-0EAA58FCE24F}" srcOrd="0" destOrd="0" presId="urn:microsoft.com/office/officeart/2018/5/layout/IconCircleLabelList"/>
    <dgm:cxn modelId="{D331AA6D-31A6-C44B-9073-57C6276DFB26}" type="presParOf" srcId="{B2A8F7A8-E986-4046-9FE5-0EA3A1BD4993}" destId="{2D2CED9F-0855-4367-BF68-AE373A5AA730}" srcOrd="1" destOrd="0" presId="urn:microsoft.com/office/officeart/2018/5/layout/IconCircleLabelList"/>
    <dgm:cxn modelId="{F295337A-DC4F-8048-9223-0AE82F3465EE}" type="presParOf" srcId="{B2A8F7A8-E986-4046-9FE5-0EA3A1BD4993}" destId="{1DB0B3F9-D392-4805-90DA-486A9B9F82A8}" srcOrd="2" destOrd="0" presId="urn:microsoft.com/office/officeart/2018/5/layout/IconCircleLabelList"/>
    <dgm:cxn modelId="{5E17EDAB-0B48-7247-B3C9-6D5EBF2984F1}" type="presParOf" srcId="{B2A8F7A8-E986-4046-9FE5-0EA3A1BD4993}" destId="{7F9C6D90-BFD6-42A5-97BD-CF3A718DBA50}" srcOrd="3" destOrd="0" presId="urn:microsoft.com/office/officeart/2018/5/layout/IconCircleLabelList"/>
    <dgm:cxn modelId="{6227E396-75D6-3745-A46A-BA47A1E1885F}" type="presParOf" srcId="{8D11F4BC-CD32-48FB-A46E-3338E55E2377}" destId="{B8FDA4DB-AFB9-4455-8726-756CF8355218}" srcOrd="3" destOrd="0" presId="urn:microsoft.com/office/officeart/2018/5/layout/IconCircleLabelList"/>
    <dgm:cxn modelId="{5E09284B-1CBE-D84B-9FED-A1C1B03F1FD8}" type="presParOf" srcId="{8D11F4BC-CD32-48FB-A46E-3338E55E2377}" destId="{8E8CDD98-CC55-4764-8848-6E41CE2850BD}" srcOrd="4" destOrd="0" presId="urn:microsoft.com/office/officeart/2018/5/layout/IconCircleLabelList"/>
    <dgm:cxn modelId="{63B82D10-D799-5944-BE86-E76DB5BFD07E}" type="presParOf" srcId="{8E8CDD98-CC55-4764-8848-6E41CE2850BD}" destId="{927EEF57-5216-41C8-A3BA-BDB845C1B755}" srcOrd="0" destOrd="0" presId="urn:microsoft.com/office/officeart/2018/5/layout/IconCircleLabelList"/>
    <dgm:cxn modelId="{6B8C5D96-63E5-8E42-B40B-B6ADF394E001}" type="presParOf" srcId="{8E8CDD98-CC55-4764-8848-6E41CE2850BD}" destId="{A2CFF0DF-15A5-4EAD-806B-19030DC8603B}" srcOrd="1" destOrd="0" presId="urn:microsoft.com/office/officeart/2018/5/layout/IconCircleLabelList"/>
    <dgm:cxn modelId="{B54A2A10-713A-A04B-8837-99D8A1E8DE84}" type="presParOf" srcId="{8E8CDD98-CC55-4764-8848-6E41CE2850BD}" destId="{9EAA9135-3794-4BB9-A87E-9C482EA439A7}" srcOrd="2" destOrd="0" presId="urn:microsoft.com/office/officeart/2018/5/layout/IconCircleLabelList"/>
    <dgm:cxn modelId="{F425DC5A-FCCA-8E4B-A39A-DB97BDA8B23F}" type="presParOf" srcId="{8E8CDD98-CC55-4764-8848-6E41CE2850BD}" destId="{BEDC5FB6-560F-46CA-A0C5-140E425E3672}" srcOrd="3" destOrd="0" presId="urn:microsoft.com/office/officeart/2018/5/layout/IconCircleLabelList"/>
    <dgm:cxn modelId="{E7629911-E7E4-EE40-8816-1F98D369642B}" type="presParOf" srcId="{8D11F4BC-CD32-48FB-A46E-3338E55E2377}" destId="{82D201D7-7C39-407F-B345-9A3021C416DA}" srcOrd="5" destOrd="0" presId="urn:microsoft.com/office/officeart/2018/5/layout/IconCircleLabelList"/>
    <dgm:cxn modelId="{C3B9EEA8-8086-8940-BDD9-94DAF31FC0C3}" type="presParOf" srcId="{8D11F4BC-CD32-48FB-A46E-3338E55E2377}" destId="{BD397B69-5815-4948-8A06-7977D5F53048}" srcOrd="6" destOrd="0" presId="urn:microsoft.com/office/officeart/2018/5/layout/IconCircleLabelList"/>
    <dgm:cxn modelId="{D30A509F-5920-F144-9AC4-CA09A7F2DA50}" type="presParOf" srcId="{BD397B69-5815-4948-8A06-7977D5F53048}" destId="{169F7F30-5B54-4153-B8BD-A7D01A1EFB75}" srcOrd="0" destOrd="0" presId="urn:microsoft.com/office/officeart/2018/5/layout/IconCircleLabelList"/>
    <dgm:cxn modelId="{04332AD5-0A61-554C-9810-AF315E3668E9}" type="presParOf" srcId="{BD397B69-5815-4948-8A06-7977D5F53048}" destId="{761DBCE0-7B8B-45E1-8156-C35D466EC8F7}" srcOrd="1" destOrd="0" presId="urn:microsoft.com/office/officeart/2018/5/layout/IconCircleLabelList"/>
    <dgm:cxn modelId="{22E14938-52AF-CF43-9167-C9E24F86483D}" type="presParOf" srcId="{BD397B69-5815-4948-8A06-7977D5F53048}" destId="{B6975FD8-9ECA-45EC-B4EC-1981DA720891}" srcOrd="2" destOrd="0" presId="urn:microsoft.com/office/officeart/2018/5/layout/IconCircleLabelList"/>
    <dgm:cxn modelId="{64C1EFCE-2046-9045-9CFF-991CE09ADBDE}" type="presParOf" srcId="{BD397B69-5815-4948-8A06-7977D5F53048}" destId="{A379702D-7090-40CF-A5DC-901DADECC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506C8D7-5857-4459-B732-B59288D3D6BB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2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CDD8480-AE03-4D5C-8D63-3376404942CE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8BB0584-6CA0-4D1B-9219-AB5AAFE3E2B8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4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6F48ED69-BF9A-4A89-99D4-2B67480CA57B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40DF8FE-1DDE-4D7E-A6CB-791CF7377933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581BD1E-9C83-482C-BBC0-C1423F5854D7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3841298F-4598-4799-9BED-1B997CAF1464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FA5D3F15-E839-4FD7-86BC-1EE0519D9603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8237839-AC98-4766-A33B-EC5CC8C89436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10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506C8D7-5857-4459-B732-B59288D3D6BB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1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CDD8480-AE03-4D5C-8D63-3376404942C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8BB0584-6CA0-4D1B-9219-AB5AAFE3E2B8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3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6F48ED69-BF9A-4A89-99D4-2B67480CA57B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40DF8FE-1DDE-4D7E-A6CB-791CF7377933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5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581BD1E-9C83-482C-BBC0-C1423F5854D7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3841298F-4598-4799-9BED-1B997CAF1464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9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FA5D3F15-E839-4FD7-86BC-1EE0519D9603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8237839-AC98-4766-A33B-EC5CC8C89436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8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 dirty="0"/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/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/>
        </a:p>
      </dgm:t>
    </dgm:pt>
    <dgm:pt modelId="{D40DF8FE-1DDE-4D7E-A6CB-791CF7377933}">
      <dgm:prSet/>
      <dgm:spPr/>
      <dgm:t>
        <a:bodyPr/>
        <a:lstStyle/>
        <a:p>
          <a:r>
            <a:rPr lang="en-US" dirty="0"/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/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/>
        </a:p>
      </dgm:t>
    </dgm:pt>
    <dgm:pt modelId="{0581BD1E-9C83-482C-BBC0-C1423F5854D7}">
      <dgm:prSet/>
      <dgm:spPr/>
      <dgm:t>
        <a:bodyPr/>
        <a:lstStyle/>
        <a:p>
          <a:r>
            <a:rPr lang="en-US" dirty="0"/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/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/>
        </a:p>
      </dgm:t>
    </dgm:pt>
    <dgm:pt modelId="{3841298F-4598-4799-9BED-1B997CAF1464}">
      <dgm:prSet/>
      <dgm:spPr/>
      <dgm:t>
        <a:bodyPr/>
        <a:lstStyle/>
        <a:p>
          <a:r>
            <a:rPr lang="en-US" dirty="0"/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/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/>
        </a:p>
      </dgm:t>
    </dgm:pt>
    <dgm:pt modelId="{FA5D3F15-E839-4FD7-86BC-1EE0519D9603}">
      <dgm:prSet/>
      <dgm:spPr/>
      <dgm:t>
        <a:bodyPr/>
        <a:lstStyle/>
        <a:p>
          <a:r>
            <a:rPr lang="en-US"/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/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/>
        </a:p>
      </dgm:t>
    </dgm:pt>
    <dgm:pt modelId="{A8237839-AC98-4766-A33B-EC5CC8C89436}">
      <dgm:prSet/>
      <dgm:spPr/>
      <dgm:t>
        <a:bodyPr/>
        <a:lstStyle/>
        <a:p>
          <a:r>
            <a:rPr lang="en-US" dirty="0"/>
            <a:t>10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/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/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0" presStyleCnt="3"/>
      <dgm:spPr/>
    </dgm:pt>
    <dgm:pt modelId="{34037835-8624-4847-9803-A9EDB4170755}" type="pres">
      <dgm:prSet presAssocID="{6F48ED69-BF9A-4A89-99D4-2B67480CA57B}" presName="rootConnector" presStyleLbl="node1" presStyleIdx="0" presStyleCnt="3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0" presStyleCnt="3"/>
      <dgm:spPr/>
    </dgm:pt>
    <dgm:pt modelId="{9578B1DE-BBA1-E64E-A3AE-47E481B46986}" type="pres">
      <dgm:prSet presAssocID="{D40DF8FE-1DDE-4D7E-A6CB-791CF7377933}" presName="childText" presStyleLbl="bgAcc1" presStyleIdx="0" presStyleCnt="3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1" presStyleCnt="3"/>
      <dgm:spPr/>
    </dgm:pt>
    <dgm:pt modelId="{778043D4-4C1E-814A-B1A8-666B08AA215A}" type="pres">
      <dgm:prSet presAssocID="{0581BD1E-9C83-482C-BBC0-C1423F5854D7}" presName="rootConnector" presStyleLbl="node1" presStyleIdx="1" presStyleCnt="3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1" presStyleCnt="3"/>
      <dgm:spPr/>
    </dgm:pt>
    <dgm:pt modelId="{C1015BE7-1083-224B-8712-27F8556F7C5C}" type="pres">
      <dgm:prSet presAssocID="{3841298F-4598-4799-9BED-1B997CAF1464}" presName="childText" presStyleLbl="bgAcc1" presStyleIdx="1" presStyleCnt="3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2" presStyleCnt="3"/>
      <dgm:spPr/>
    </dgm:pt>
    <dgm:pt modelId="{EF7CE584-AE67-4E4C-8696-326B767104B8}" type="pres">
      <dgm:prSet presAssocID="{FA5D3F15-E839-4FD7-86BC-1EE0519D9603}" presName="rootConnector" presStyleLbl="node1" presStyleIdx="2" presStyleCnt="3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2" presStyleCnt="3"/>
      <dgm:spPr/>
    </dgm:pt>
    <dgm:pt modelId="{5F38F27A-500E-D64A-9FE5-E76C2FE6A75B}" type="pres">
      <dgm:prSet presAssocID="{A8237839-AC98-4766-A33B-EC5CC8C89436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0" destOrd="0" parTransId="{1123D825-F8F9-468B-B460-EC6A7FCA9B2D}" sibTransId="{B7A3B45D-36FD-4CBD-AF9D-6E7373F087E0}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79830571-2C74-48D4-83A6-57CB13D99FC0}" srcId="{283E6C77-4141-4274-A05C-68915BD63BC6}" destId="{0581BD1E-9C83-482C-BBC0-C1423F5854D7}" srcOrd="1" destOrd="0" parTransId="{0F573292-5244-4611-ADFC-F28C569DFCDB}" sibTransId="{2C19E0BA-3F77-4068-851D-C369EBC8E02F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B0B46C6-A76D-4C61-BB4B-AC978789F4D6}" srcId="{283E6C77-4141-4274-A05C-68915BD63BC6}" destId="{FA5D3F15-E839-4FD7-86BC-1EE0519D9603}" srcOrd="2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1BBD3BEF-6099-ED41-94E3-AD64FEC8904E}" type="presParOf" srcId="{02731921-1A28-4E44-BA31-4E63C2D0AACF}" destId="{C28DE160-58D6-9046-A275-86DA7A53E461}" srcOrd="0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1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2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40DF8FE-1DDE-4D7E-A6CB-791CF7377933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0" presStyleCnt="1"/>
      <dgm:spPr/>
    </dgm:pt>
    <dgm:pt modelId="{34037835-8624-4847-9803-A9EDB4170755}" type="pres">
      <dgm:prSet presAssocID="{6F48ED69-BF9A-4A89-99D4-2B67480CA57B}" presName="rootConnector" presStyleLbl="node1" presStyleIdx="0" presStyleCnt="1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0" presStyleCnt="1"/>
      <dgm:spPr/>
    </dgm:pt>
    <dgm:pt modelId="{9578B1DE-BBA1-E64E-A3AE-47E481B46986}" type="pres">
      <dgm:prSet presAssocID="{D40DF8FE-1DDE-4D7E-A6CB-791CF7377933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47258F49-0D21-4D2C-B849-0B38B4BAF21A}" srcId="{283E6C77-4141-4274-A05C-68915BD63BC6}" destId="{6F48ED69-BF9A-4A89-99D4-2B67480CA57B}" srcOrd="0" destOrd="0" parTransId="{1123D825-F8F9-468B-B460-EC6A7FCA9B2D}" sibTransId="{B7A3B45D-36FD-4CBD-AF9D-6E7373F087E0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1BBD3BEF-6099-ED41-94E3-AD64FEC8904E}" type="presParOf" srcId="{02731921-1A28-4E44-BA31-4E63C2D0AACF}" destId="{C28DE160-58D6-9046-A275-86DA7A53E461}" srcOrd="0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7A564-418E-4A29-A473-0D8F76C273C7}">
      <dsp:nvSpPr>
        <dsp:cNvPr id="0" name=""/>
        <dsp:cNvSpPr/>
      </dsp:nvSpPr>
      <dsp:spPr>
        <a:xfrm>
          <a:off x="3001928" y="44"/>
          <a:ext cx="866390" cy="8663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275A0-827F-48E3-A516-031E208FF9A5}">
      <dsp:nvSpPr>
        <dsp:cNvPr id="0" name=""/>
        <dsp:cNvSpPr/>
      </dsp:nvSpPr>
      <dsp:spPr>
        <a:xfrm>
          <a:off x="3186569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505B-6D5A-4F1F-A0CE-45617806BB3C}">
      <dsp:nvSpPr>
        <dsp:cNvPr id="0" name=""/>
        <dsp:cNvSpPr/>
      </dsp:nvSpPr>
      <dsp:spPr>
        <a:xfrm>
          <a:off x="2724967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Georgia" panose="02040502050405020303" pitchFamily="18" charset="0"/>
            </a:rPr>
            <a:t>UQ-Bio Summer School</a:t>
          </a:r>
        </a:p>
      </dsp:txBody>
      <dsp:txXfrm>
        <a:off x="2724967" y="1136294"/>
        <a:ext cx="1420312" cy="568125"/>
      </dsp:txXfrm>
    </dsp:sp>
    <dsp:sp modelId="{97C7C8FA-EBD3-4DF0-8CFA-0EAA58FCE24F}">
      <dsp:nvSpPr>
        <dsp:cNvPr id="0" name=""/>
        <dsp:cNvSpPr/>
      </dsp:nvSpPr>
      <dsp:spPr>
        <a:xfrm>
          <a:off x="4670795" y="44"/>
          <a:ext cx="866390" cy="8663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CED9F-0855-4367-BF68-AE373A5AA730}">
      <dsp:nvSpPr>
        <dsp:cNvPr id="0" name=""/>
        <dsp:cNvSpPr/>
      </dsp:nvSpPr>
      <dsp:spPr>
        <a:xfrm>
          <a:off x="4855436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C6D90-BFD6-42A5-97BD-CF3A718DBA50}">
      <dsp:nvSpPr>
        <dsp:cNvPr id="0" name=""/>
        <dsp:cNvSpPr/>
      </dsp:nvSpPr>
      <dsp:spPr>
        <a:xfrm>
          <a:off x="4393834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Georgia" panose="02040502050405020303" pitchFamily="18" charset="0"/>
            </a:rPr>
            <a:t>June 18, 2024</a:t>
          </a:r>
        </a:p>
      </dsp:txBody>
      <dsp:txXfrm>
        <a:off x="4393834" y="1136294"/>
        <a:ext cx="1420312" cy="568125"/>
      </dsp:txXfrm>
    </dsp:sp>
    <dsp:sp modelId="{927EEF57-5216-41C8-A3BA-BDB845C1B755}">
      <dsp:nvSpPr>
        <dsp:cNvPr id="0" name=""/>
        <dsp:cNvSpPr/>
      </dsp:nvSpPr>
      <dsp:spPr>
        <a:xfrm>
          <a:off x="6339662" y="44"/>
          <a:ext cx="866390" cy="8663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FF0DF-15A5-4EAD-806B-19030DC8603B}">
      <dsp:nvSpPr>
        <dsp:cNvPr id="0" name=""/>
        <dsp:cNvSpPr/>
      </dsp:nvSpPr>
      <dsp:spPr>
        <a:xfrm>
          <a:off x="6524303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5FB6-560F-46CA-A0C5-140E425E3672}">
      <dsp:nvSpPr>
        <dsp:cNvPr id="0" name=""/>
        <dsp:cNvSpPr/>
      </dsp:nvSpPr>
      <dsp:spPr>
        <a:xfrm>
          <a:off x="6062701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Georgia" panose="02040502050405020303" pitchFamily="18" charset="0"/>
            </a:rPr>
            <a:t>Colorado State University</a:t>
          </a:r>
        </a:p>
      </dsp:txBody>
      <dsp:txXfrm>
        <a:off x="6062701" y="1136294"/>
        <a:ext cx="1420312" cy="568125"/>
      </dsp:txXfrm>
    </dsp:sp>
    <dsp:sp modelId="{169F7F30-5B54-4153-B8BD-A7D01A1EFB75}">
      <dsp:nvSpPr>
        <dsp:cNvPr id="0" name=""/>
        <dsp:cNvSpPr/>
      </dsp:nvSpPr>
      <dsp:spPr>
        <a:xfrm>
          <a:off x="8008529" y="44"/>
          <a:ext cx="866390" cy="8663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DBCE0-7B8B-45E1-8156-C35D466EC8F7}">
      <dsp:nvSpPr>
        <dsp:cNvPr id="0" name=""/>
        <dsp:cNvSpPr/>
      </dsp:nvSpPr>
      <dsp:spPr>
        <a:xfrm>
          <a:off x="8193170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9702D-7090-40CF-A5DC-901DADECC1D2}">
      <dsp:nvSpPr>
        <dsp:cNvPr id="0" name=""/>
        <dsp:cNvSpPr/>
      </dsp:nvSpPr>
      <dsp:spPr>
        <a:xfrm>
          <a:off x="7731569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>
              <a:latin typeface="Georgia" panose="02040502050405020303" pitchFamily="18" charset="0"/>
            </a:rPr>
            <a:t>Wiktoria</a:t>
          </a:r>
          <a:r>
            <a:rPr lang="en-US" sz="1100" kern="1200" dirty="0">
              <a:latin typeface="Georgia" panose="02040502050405020303" pitchFamily="18" charset="0"/>
            </a:rPr>
            <a:t>, Samantha, Pilar, </a:t>
          </a:r>
          <a:r>
            <a:rPr lang="en-US" sz="1100" kern="1200" dirty="0" err="1">
              <a:latin typeface="Georgia" panose="02040502050405020303" pitchFamily="18" charset="0"/>
            </a:rPr>
            <a:t>Kaan</a:t>
          </a:r>
          <a:r>
            <a:rPr lang="en-US" sz="1100" kern="1200" dirty="0">
              <a:latin typeface="Georgia" panose="02040502050405020303" pitchFamily="18" charset="0"/>
            </a:rPr>
            <a:t>, </a:t>
          </a:r>
          <a:r>
            <a:rPr lang="en-US" sz="1100" kern="1200" dirty="0" err="1">
              <a:latin typeface="Georgia" panose="02040502050405020303" pitchFamily="18" charset="0"/>
            </a:rPr>
            <a:t>Jakini</a:t>
          </a:r>
          <a:r>
            <a:rPr lang="en-US" sz="1100" kern="1200" dirty="0">
              <a:latin typeface="Georgia" panose="02040502050405020303" pitchFamily="18" charset="0"/>
            </a:rPr>
            <a:t>, and Eric</a:t>
          </a:r>
        </a:p>
      </dsp:txBody>
      <dsp:txXfrm>
        <a:off x="7731569" y="1136294"/>
        <a:ext cx="1420312" cy="568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1204257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Drug</a:t>
          </a:r>
        </a:p>
      </dsp:txBody>
      <dsp:txXfrm>
        <a:off x="18331" y="1219530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1856083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2</a:t>
          </a:r>
        </a:p>
      </dsp:txBody>
      <dsp:txXfrm>
        <a:off x="226915" y="1871356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1204257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eorgia" panose="02040502050405020303" pitchFamily="18" charset="0"/>
            </a:rPr>
            <a:t>Drug</a:t>
          </a:r>
        </a:p>
      </dsp:txBody>
      <dsp:txXfrm>
        <a:off x="1321982" y="1219530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1856083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4</a:t>
          </a:r>
        </a:p>
      </dsp:txBody>
      <dsp:txXfrm>
        <a:off x="1530566" y="1871356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1204257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eorgia" panose="02040502050405020303" pitchFamily="18" charset="0"/>
            </a:rPr>
            <a:t>Drug</a:t>
          </a:r>
        </a:p>
      </dsp:txBody>
      <dsp:txXfrm>
        <a:off x="2625632" y="1219530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1856083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6</a:t>
          </a:r>
        </a:p>
      </dsp:txBody>
      <dsp:txXfrm>
        <a:off x="2834216" y="1871356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1204257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eorgia" panose="02040502050405020303" pitchFamily="18" charset="0"/>
            </a:rPr>
            <a:t>Drug</a:t>
          </a:r>
        </a:p>
      </dsp:txBody>
      <dsp:txXfrm>
        <a:off x="3929283" y="1219530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1856083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7</a:t>
          </a:r>
        </a:p>
      </dsp:txBody>
      <dsp:txXfrm>
        <a:off x="4137867" y="1871356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1204257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eorgia" panose="02040502050405020303" pitchFamily="18" charset="0"/>
            </a:rPr>
            <a:t>Drug</a:t>
          </a:r>
        </a:p>
      </dsp:txBody>
      <dsp:txXfrm>
        <a:off x="5232934" y="1219530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1856083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10</a:t>
          </a:r>
        </a:p>
      </dsp:txBody>
      <dsp:txXfrm>
        <a:off x="5441518" y="1871356"/>
        <a:ext cx="803790" cy="490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1204257"/>
          <a:ext cx="1042920" cy="521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Drug</a:t>
          </a:r>
        </a:p>
      </dsp:txBody>
      <dsp:txXfrm>
        <a:off x="18331" y="1219530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1856083"/>
          <a:ext cx="834336" cy="5214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1</a:t>
          </a:r>
        </a:p>
      </dsp:txBody>
      <dsp:txXfrm>
        <a:off x="226915" y="1871356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1204257"/>
          <a:ext cx="1042920" cy="521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Drug</a:t>
          </a:r>
        </a:p>
      </dsp:txBody>
      <dsp:txXfrm>
        <a:off x="1321982" y="1219530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1856083"/>
          <a:ext cx="834336" cy="5214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3</a:t>
          </a:r>
        </a:p>
      </dsp:txBody>
      <dsp:txXfrm>
        <a:off x="1530566" y="1871356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1204257"/>
          <a:ext cx="1042920" cy="521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eorgia" panose="02040502050405020303" pitchFamily="18" charset="0"/>
            </a:rPr>
            <a:t>Drug</a:t>
          </a:r>
        </a:p>
      </dsp:txBody>
      <dsp:txXfrm>
        <a:off x="2625632" y="1219530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1856083"/>
          <a:ext cx="834336" cy="5214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5</a:t>
          </a:r>
        </a:p>
      </dsp:txBody>
      <dsp:txXfrm>
        <a:off x="2834216" y="1871356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1204257"/>
          <a:ext cx="1042920" cy="521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Georgia" panose="02040502050405020303" pitchFamily="18" charset="0"/>
            </a:rPr>
            <a:t>Drug</a:t>
          </a:r>
        </a:p>
      </dsp:txBody>
      <dsp:txXfrm>
        <a:off x="3929283" y="1219530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1856083"/>
          <a:ext cx="834336" cy="5214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9</a:t>
          </a:r>
        </a:p>
      </dsp:txBody>
      <dsp:txXfrm>
        <a:off x="4137867" y="1871356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1204257"/>
          <a:ext cx="1042920" cy="5214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Drug</a:t>
          </a:r>
        </a:p>
      </dsp:txBody>
      <dsp:txXfrm>
        <a:off x="5232934" y="1219530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1725717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1856083"/>
          <a:ext cx="834336" cy="5214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Georgia" panose="02040502050405020303" pitchFamily="18" charset="0"/>
            </a:rPr>
            <a:t>8</a:t>
          </a:r>
        </a:p>
      </dsp:txBody>
      <dsp:txXfrm>
        <a:off x="5441518" y="1871356"/>
        <a:ext cx="803790" cy="4909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76918-DECA-BC4A-91F7-55D49B725463}">
      <dsp:nvSpPr>
        <dsp:cNvPr id="0" name=""/>
        <dsp:cNvSpPr/>
      </dsp:nvSpPr>
      <dsp:spPr>
        <a:xfrm>
          <a:off x="764" y="784489"/>
          <a:ext cx="1789174" cy="8945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Drug</a:t>
          </a:r>
        </a:p>
      </dsp:txBody>
      <dsp:txXfrm>
        <a:off x="26966" y="810691"/>
        <a:ext cx="1736770" cy="842183"/>
      </dsp:txXfrm>
    </dsp:sp>
    <dsp:sp modelId="{4C6F00AF-0382-7A4F-98C6-7F6DE43C7CFF}">
      <dsp:nvSpPr>
        <dsp:cNvPr id="0" name=""/>
        <dsp:cNvSpPr/>
      </dsp:nvSpPr>
      <dsp:spPr>
        <a:xfrm>
          <a:off x="179682" y="1679077"/>
          <a:ext cx="178917" cy="670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940"/>
              </a:lnTo>
              <a:lnTo>
                <a:pt x="178917" y="67094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358599" y="1902723"/>
          <a:ext cx="1431339" cy="894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6</a:t>
          </a:r>
        </a:p>
      </dsp:txBody>
      <dsp:txXfrm>
        <a:off x="384801" y="1928925"/>
        <a:ext cx="1378935" cy="842183"/>
      </dsp:txXfrm>
    </dsp:sp>
    <dsp:sp modelId="{72A7B24F-5106-8440-B304-DEE993B79C2E}">
      <dsp:nvSpPr>
        <dsp:cNvPr id="0" name=""/>
        <dsp:cNvSpPr/>
      </dsp:nvSpPr>
      <dsp:spPr>
        <a:xfrm>
          <a:off x="2237232" y="784489"/>
          <a:ext cx="1789174" cy="894587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Drug</a:t>
          </a:r>
        </a:p>
      </dsp:txBody>
      <dsp:txXfrm>
        <a:off x="2263434" y="810691"/>
        <a:ext cx="1736770" cy="842183"/>
      </dsp:txXfrm>
    </dsp:sp>
    <dsp:sp modelId="{952DDDA6-3BA6-C549-9004-669913BBA1DC}">
      <dsp:nvSpPr>
        <dsp:cNvPr id="0" name=""/>
        <dsp:cNvSpPr/>
      </dsp:nvSpPr>
      <dsp:spPr>
        <a:xfrm>
          <a:off x="2416150" y="1679077"/>
          <a:ext cx="178917" cy="670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940"/>
              </a:lnTo>
              <a:lnTo>
                <a:pt x="178917" y="67094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2595067" y="1902723"/>
          <a:ext cx="1431339" cy="894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7</a:t>
          </a:r>
        </a:p>
      </dsp:txBody>
      <dsp:txXfrm>
        <a:off x="2621269" y="1928925"/>
        <a:ext cx="1378935" cy="842183"/>
      </dsp:txXfrm>
    </dsp:sp>
    <dsp:sp modelId="{AC0CFED1-7533-A846-AD89-B2D291B90899}">
      <dsp:nvSpPr>
        <dsp:cNvPr id="0" name=""/>
        <dsp:cNvSpPr/>
      </dsp:nvSpPr>
      <dsp:spPr>
        <a:xfrm>
          <a:off x="4473700" y="784489"/>
          <a:ext cx="1789174" cy="894587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Drug</a:t>
          </a:r>
        </a:p>
      </dsp:txBody>
      <dsp:txXfrm>
        <a:off x="4499902" y="810691"/>
        <a:ext cx="1736770" cy="842183"/>
      </dsp:txXfrm>
    </dsp:sp>
    <dsp:sp modelId="{4569FD24-D5ED-5043-86A8-C876C22E11D2}">
      <dsp:nvSpPr>
        <dsp:cNvPr id="0" name=""/>
        <dsp:cNvSpPr/>
      </dsp:nvSpPr>
      <dsp:spPr>
        <a:xfrm>
          <a:off x="4652618" y="1679077"/>
          <a:ext cx="178917" cy="670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940"/>
              </a:lnTo>
              <a:lnTo>
                <a:pt x="178917" y="67094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4831535" y="1902723"/>
          <a:ext cx="1431339" cy="8945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10</a:t>
          </a:r>
        </a:p>
      </dsp:txBody>
      <dsp:txXfrm>
        <a:off x="4857737" y="1928925"/>
        <a:ext cx="1378935" cy="842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76918-DECA-BC4A-91F7-55D49B725463}">
      <dsp:nvSpPr>
        <dsp:cNvPr id="0" name=""/>
        <dsp:cNvSpPr/>
      </dsp:nvSpPr>
      <dsp:spPr>
        <a:xfrm>
          <a:off x="1760643" y="1622"/>
          <a:ext cx="3180938" cy="15904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Georgia" panose="02040502050405020303" pitchFamily="18" charset="0"/>
            </a:rPr>
            <a:t>Drug</a:t>
          </a:r>
        </a:p>
      </dsp:txBody>
      <dsp:txXfrm>
        <a:off x="1807226" y="48205"/>
        <a:ext cx="3087772" cy="1497303"/>
      </dsp:txXfrm>
    </dsp:sp>
    <dsp:sp modelId="{4C6F00AF-0382-7A4F-98C6-7F6DE43C7CFF}">
      <dsp:nvSpPr>
        <dsp:cNvPr id="0" name=""/>
        <dsp:cNvSpPr/>
      </dsp:nvSpPr>
      <dsp:spPr>
        <a:xfrm>
          <a:off x="2078736" y="1592091"/>
          <a:ext cx="318093" cy="1192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2852"/>
              </a:lnTo>
              <a:lnTo>
                <a:pt x="318093" y="119285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396830" y="1989709"/>
          <a:ext cx="2544751" cy="15904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Georgia" panose="02040502050405020303" pitchFamily="18" charset="0"/>
            </a:rPr>
            <a:t>6</a:t>
          </a:r>
        </a:p>
      </dsp:txBody>
      <dsp:txXfrm>
        <a:off x="2443413" y="2036292"/>
        <a:ext cx="2451585" cy="149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8E8F5-C1D4-B049-B1FF-9B95DEA717DE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5FFB-0764-0342-A738-C7B8A8B59F83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237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6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8188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7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020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20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57464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21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01703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785-F9BA-57B3-93F0-5C57ED5E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C03F-77D4-330B-8D93-D2DA6F4A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5689-FE55-B1B9-E8FD-B80B7F64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6B9D-DEEB-46D7-3375-7EC72DB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8E2D-9CE4-504F-8487-E8549CF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13098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37A-7D47-156F-E569-47A00229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703F-7AB9-31CD-4244-6971FBDD4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29C-5AEB-2FAF-B375-6C32E3DA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C14-0534-C587-4615-9A330A7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EA4-9F2C-890B-BD5C-4FC613AB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885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016BA-8745-C7E1-E1B6-C2C4DC76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62B2-4D1B-96BD-FE50-D50E967DF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3694-AB83-584D-8718-7EA617A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6307-85B3-E3DB-645F-AF08CA0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01B5-2188-608D-2497-C4DA463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91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1A23-63A2-12FF-E967-BF60DBF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ACD-06C1-EAF4-8516-689B6107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v"/>
              <a:defRPr>
                <a:latin typeface="Georgia" panose="02040502050405020303" pitchFamily="18" charset="0"/>
              </a:defRPr>
            </a:lvl1pPr>
            <a:lvl2pPr marL="685800" indent="-228600">
              <a:buFont typeface="Wingdings" pitchFamily="2" charset="2"/>
              <a:buChar char="v"/>
              <a:defRPr>
                <a:latin typeface="Georgia" panose="02040502050405020303" pitchFamily="18" charset="0"/>
              </a:defRPr>
            </a:lvl2pPr>
            <a:lvl3pPr marL="1143000" indent="-228600">
              <a:buFont typeface="Wingdings" pitchFamily="2" charset="2"/>
              <a:buChar char="v"/>
              <a:defRPr>
                <a:latin typeface="Georgia" panose="02040502050405020303" pitchFamily="18" charset="0"/>
              </a:defRPr>
            </a:lvl3pPr>
            <a:lvl4pPr marL="1600200" indent="-228600">
              <a:buFont typeface="Wingdings" pitchFamily="2" charset="2"/>
              <a:buChar char="v"/>
              <a:defRPr>
                <a:latin typeface="Georgia" panose="02040502050405020303" pitchFamily="18" charset="0"/>
              </a:defRPr>
            </a:lvl4pPr>
            <a:lvl5pPr marL="2057400" indent="-228600">
              <a:buFont typeface="Wingdings" pitchFamily="2" charset="2"/>
              <a:buChar char="v"/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78004-4C80-977E-0816-A709DB7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06B-A9B5-EAAD-7F40-191B85AC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ED4BF-1070-AE99-EFF2-EB824AB0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776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2F2-6B57-6FE9-BA1D-D65278E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9F14-FD15-5BFD-414C-93502249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AB5C-D2BB-CC38-BA7A-C80A47C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6361-49A1-B0DF-8DA5-4CF77D4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B0FC-116A-B790-27FB-C32CC1DA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4885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2955-2AB3-C7A0-2A55-230FE6C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0900-01D8-BF2C-DFE3-D1AAAEC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1614-0C29-186F-8426-A749D1F0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64DE-49F0-98F7-52BB-0EE9B79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92DF-AE95-2A5D-4037-83A4EE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9DD6-C13A-6A78-A433-233C735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3853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B9D-CE52-E104-A6CE-77FE8C1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5F66-F299-8812-30F6-628916E4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85888-237F-2E5E-4CA1-CE8EE7AE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12102-48CB-AF1E-2D6C-31EE9AF4A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4755A-A216-2B84-9D82-01762C7F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5CB52-37DE-ABD2-EAEB-0D30D65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ABA67-CDD9-304B-0DA8-4D56D00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42D0E-6008-21B6-96F5-7DFF703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73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BA6A-ABCE-FD46-9526-5F225B5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AA30E-0223-7654-3254-72AC64D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E448-BF20-0444-9C0A-CAEFC42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0082-60BD-C44D-C9DC-7DA75887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9893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7FF5-368D-E8A6-C616-C3EE47A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07F00-35F6-FDC0-88E7-B394F20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82B0-C9E8-3AA6-C70D-7A281F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04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638-88A9-4164-17FA-D77BD82B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12F8-8EE3-1D9B-9F26-7352B37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0D8B-8FBA-72F9-836C-69CED6B9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D3-A358-BADF-C1B2-71B6C8F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2FCEF-39E4-3452-8EC7-F19E2B2D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79E8-F8CA-3FE7-7094-6B8ABF9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0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655-EA02-AF78-6773-BEC4064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C7A9F-0FE7-D814-B601-3A87DFD2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BBB5-009E-F690-5FF0-BF132D3D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B819-1EB2-D3EE-3491-E2E161F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8228-EF5F-2BF4-8C62-13900887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5402-A601-559B-132E-B5DE200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716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2EF0-D595-32C8-BF65-131E5E9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C317-8F8C-A911-48E8-98666D6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E77-6ACE-2DA3-192B-725CF8A6C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B4CF-7B25-E049-9F3F-6F4FCE6793B7}" type="datetimeFigureOut">
              <a:rPr lang="en-AR" smtClean="0"/>
              <a:t>18/06/2024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8237-2EBF-1A88-CAF7-F81A095A8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0FB4-C47E-8407-E081-630F2DA26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8008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v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microsoft.com/office/2007/relationships/diagramDrawing" Target="../diagrams/drawing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1.png"/><Relationship Id="rId12" Type="http://schemas.openxmlformats.org/officeDocument/2006/relationships/diagramColors" Target="../diagrams/colors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diagramQuickStyle" Target="../diagrams/quickStyle5.xml"/><Relationship Id="rId5" Type="http://schemas.openxmlformats.org/officeDocument/2006/relationships/diagramColors" Target="../diagrams/colors4.xml"/><Relationship Id="rId10" Type="http://schemas.openxmlformats.org/officeDocument/2006/relationships/diagramLayout" Target="../diagrams/layout5.xml"/><Relationship Id="rId4" Type="http://schemas.openxmlformats.org/officeDocument/2006/relationships/diagramQuickStyle" Target="../diagrams/quickStyle4.xml"/><Relationship Id="rId9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CBE5-3C19-0779-244D-CBD8FFF0ED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162" y="417637"/>
            <a:ext cx="11350625" cy="1582737"/>
          </a:xfrm>
        </p:spPr>
        <p:txBody>
          <a:bodyPr anchor="b">
            <a:normAutofit/>
          </a:bodyPr>
          <a:lstStyle/>
          <a:p>
            <a:pPr algn="ctr"/>
            <a:r>
              <a:rPr lang="en-AR" sz="8000" dirty="0"/>
              <a:t>Wiktoria’s Secrets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31D2C23-6CFE-198E-94CE-83F3D484D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311489"/>
              </p:ext>
            </p:extLst>
          </p:nvPr>
        </p:nvGraphicFramePr>
        <p:xfrm>
          <a:off x="156051" y="3564940"/>
          <a:ext cx="11876849" cy="1704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9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D778-9C9E-9EF4-9AB4-AA08FE5E8432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rPr>
              <a:t>Vitality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F3127-4607-392F-8557-C199523C3441}"/>
              </a:ext>
            </a:extLst>
          </p:cNvPr>
          <p:cNvGrpSpPr/>
          <p:nvPr/>
        </p:nvGrpSpPr>
        <p:grpSpPr>
          <a:xfrm>
            <a:off x="3836356" y="328307"/>
            <a:ext cx="8150352" cy="5764004"/>
            <a:chOff x="3175891" y="668207"/>
            <a:chExt cx="7893992" cy="554632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1FB666BB-012D-14F7-36D1-00B2E1D80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240359" y="668207"/>
              <a:ext cx="5963891" cy="554632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C79BB9-E6E1-8AE8-EF90-7723A2E44CEF}"/>
                </a:ext>
              </a:extLst>
            </p:cNvPr>
            <p:cNvSpPr txBox="1"/>
            <p:nvPr/>
          </p:nvSpPr>
          <p:spPr>
            <a:xfrm>
              <a:off x="3175891" y="1293975"/>
              <a:ext cx="1086466" cy="355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N</a:t>
              </a:r>
              <a:r>
                <a:rPr lang="en-AR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o Drug</a:t>
              </a:r>
              <a:endParaRPr lang="en-AR" sz="2400" dirty="0">
                <a:latin typeface="Georgia" panose="02040502050405020303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E945A-4E13-B751-C2B4-16D2B83D24D0}"/>
                </a:ext>
              </a:extLst>
            </p:cNvPr>
            <p:cNvSpPr txBox="1"/>
            <p:nvPr/>
          </p:nvSpPr>
          <p:spPr>
            <a:xfrm>
              <a:off x="10125032" y="1293975"/>
              <a:ext cx="869249" cy="355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Drug 1</a:t>
              </a:r>
              <a:endParaRPr lang="en-AR" sz="2400" dirty="0">
                <a:latin typeface="Georgia" panose="02040502050405020303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2F8C7-6F27-28CC-31D1-A3609132ECD3}"/>
                </a:ext>
              </a:extLst>
            </p:cNvPr>
            <p:cNvSpPr txBox="1"/>
            <p:nvPr/>
          </p:nvSpPr>
          <p:spPr>
            <a:xfrm>
              <a:off x="3324253" y="3762090"/>
              <a:ext cx="887631" cy="355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Drug 4</a:t>
              </a:r>
              <a:endParaRPr lang="en-AR" sz="2400" dirty="0">
                <a:latin typeface="Georgia" panose="02040502050405020303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82880-5693-6B3A-10D2-D749441719A5}"/>
                </a:ext>
              </a:extLst>
            </p:cNvPr>
            <p:cNvSpPr txBox="1"/>
            <p:nvPr/>
          </p:nvSpPr>
          <p:spPr>
            <a:xfrm>
              <a:off x="10123973" y="3762090"/>
              <a:ext cx="945910" cy="34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700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Drug 10</a:t>
              </a:r>
              <a:endParaRPr lang="en-AR" sz="1700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18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4D075-1DDA-8B64-1A95-A9B6E31BABF2}"/>
              </a:ext>
            </a:extLst>
          </p:cNvPr>
          <p:cNvGrpSpPr/>
          <p:nvPr/>
        </p:nvGrpSpPr>
        <p:grpSpPr>
          <a:xfrm>
            <a:off x="3891776" y="392947"/>
            <a:ext cx="7930777" cy="5546326"/>
            <a:chOff x="3423146" y="655837"/>
            <a:chExt cx="7930777" cy="5546326"/>
          </a:xfrm>
        </p:grpSpPr>
        <p:pic>
          <p:nvPicPr>
            <p:cNvPr id="4" name="Obraz 4">
              <a:extLst>
                <a:ext uri="{FF2B5EF4-FFF2-40B4-BE49-F238E27FC236}">
                  <a16:creationId xmlns:a16="http://schemas.microsoft.com/office/drawing/2014/main" id="{48E2CAAB-57E4-E248-AF25-6E0642DC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454843" y="655837"/>
              <a:ext cx="5963891" cy="55463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0420C0-06BA-8478-4E38-287B1CD8F346}"/>
                </a:ext>
              </a:extLst>
            </p:cNvPr>
            <p:cNvSpPr txBox="1"/>
            <p:nvPr/>
          </p:nvSpPr>
          <p:spPr>
            <a:xfrm>
              <a:off x="3423146" y="1281605"/>
              <a:ext cx="11011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814730">
                <a:spcAft>
                  <a:spcPts val="594"/>
                </a:spcAft>
              </a:pPr>
              <a:r>
                <a:rPr lang="en-US" sz="1700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N</a:t>
              </a:r>
              <a:r>
                <a:rPr lang="en-AR" sz="1700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o Drug</a:t>
              </a:r>
              <a:endParaRPr lang="en-AR" sz="1700" dirty="0">
                <a:latin typeface="Georgia" panose="02040502050405020303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FEBD-4769-D540-C327-686369C248CF}"/>
                </a:ext>
              </a:extLst>
            </p:cNvPr>
            <p:cNvSpPr txBox="1"/>
            <p:nvPr/>
          </p:nvSpPr>
          <p:spPr>
            <a:xfrm>
              <a:off x="10415117" y="1281605"/>
              <a:ext cx="93880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700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Drug 1</a:t>
              </a:r>
              <a:endParaRPr lang="en-AR" sz="1700" dirty="0">
                <a:latin typeface="Georgia" panose="02040502050405020303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E1828-A977-F017-7FB0-07B7DC6EF9F9}"/>
                </a:ext>
              </a:extLst>
            </p:cNvPr>
            <p:cNvSpPr txBox="1"/>
            <p:nvPr/>
          </p:nvSpPr>
          <p:spPr>
            <a:xfrm>
              <a:off x="3636713" y="3749720"/>
              <a:ext cx="100813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700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Drug 4</a:t>
              </a:r>
              <a:endParaRPr lang="en-AR" sz="1700" dirty="0">
                <a:latin typeface="Georgia" panose="02040502050405020303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CA65E-FE22-FB74-3E9F-B5620DB0FF8C}"/>
                </a:ext>
              </a:extLst>
            </p:cNvPr>
            <p:cNvSpPr txBox="1"/>
            <p:nvPr/>
          </p:nvSpPr>
          <p:spPr>
            <a:xfrm>
              <a:off x="10338457" y="3749720"/>
              <a:ext cx="101546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700" kern="1200" dirty="0">
                  <a:solidFill>
                    <a:schemeClr val="tx1"/>
                  </a:solidFill>
                  <a:latin typeface="Georgia" panose="02040502050405020303" pitchFamily="18" charset="0"/>
                </a:rPr>
                <a:t>Drug 10</a:t>
              </a:r>
              <a:endParaRPr lang="en-AR" sz="1700" dirty="0">
                <a:latin typeface="Georgia" panose="02040502050405020303" pitchFamily="18" charset="0"/>
              </a:endParaRPr>
            </a:p>
          </p:txBody>
        </p:sp>
        <p:pic>
          <p:nvPicPr>
            <p:cNvPr id="15" name="Obraz 4">
              <a:extLst>
                <a:ext uri="{FF2B5EF4-FFF2-40B4-BE49-F238E27FC236}">
                  <a16:creationId xmlns:a16="http://schemas.microsoft.com/office/drawing/2014/main" id="{5A8C0C64-A600-80DD-1383-1EC02B8F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848" y="731196"/>
              <a:ext cx="5629108" cy="54688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76CD0F-0EB7-B9B4-1014-5518DDBBB373}"/>
              </a:ext>
            </a:extLst>
          </p:cNvPr>
          <p:cNvSpPr txBox="1"/>
          <p:nvPr/>
        </p:nvSpPr>
        <p:spPr>
          <a:xfrm>
            <a:off x="655320" y="2406541"/>
            <a:ext cx="34291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Georgia" panose="02040502050405020303" pitchFamily="18" charset="0"/>
              </a:rPr>
              <a:t>Protein</a:t>
            </a:r>
          </a:p>
          <a:p>
            <a:pPr defTabSz="905256">
              <a:spcAft>
                <a:spcPts val="600"/>
              </a:spcAft>
            </a:pPr>
            <a:r>
              <a:rPr lang="en-AR" sz="4000" dirty="0">
                <a:latin typeface="Georgia" panose="02040502050405020303" pitchFamily="18" charset="0"/>
              </a:rPr>
              <a:t>C</a:t>
            </a:r>
            <a:r>
              <a:rPr lang="en-AR" sz="4000" kern="1200" dirty="0">
                <a:solidFill>
                  <a:schemeClr val="tx1"/>
                </a:solidFill>
                <a:latin typeface="Georgia" panose="02040502050405020303" pitchFamily="18" charset="0"/>
              </a:rPr>
              <a:t>oncentration</a:t>
            </a:r>
            <a:endParaRPr lang="en-AR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6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BE6-9B1B-308E-9FED-08E9E19C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7251"/>
            <a:ext cx="3374136" cy="3622926"/>
          </a:xfrm>
        </p:spPr>
        <p:txBody>
          <a:bodyPr>
            <a:normAutofit/>
          </a:bodyPr>
          <a:lstStyle/>
          <a:p>
            <a:r>
              <a:rPr lang="en-AR" sz="5200" b="0" dirty="0"/>
              <a:t>Potential Drugs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CA8A9-79C6-06F1-DA82-581BEAD4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208326"/>
              </p:ext>
            </p:extLst>
          </p:nvPr>
        </p:nvGraphicFramePr>
        <p:xfrm>
          <a:off x="5093208" y="2900453"/>
          <a:ext cx="6263640" cy="3581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5AE89FA-33D2-D204-5A03-27743603ECFF}"/>
              </a:ext>
            </a:extLst>
          </p:cNvPr>
          <p:cNvSpPr txBox="1">
            <a:spLocks/>
          </p:cNvSpPr>
          <p:nvPr/>
        </p:nvSpPr>
        <p:spPr>
          <a:xfrm>
            <a:off x="835152" y="234576"/>
            <a:ext cx="3374136" cy="3622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5200" dirty="0">
                <a:latin typeface="Georgia" panose="02040502050405020303" pitchFamily="18" charset="0"/>
              </a:rPr>
              <a:t>Discarded Drugs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DB6EBB0-401D-F89B-F4D2-DFC839A217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105659"/>
              </p:ext>
            </p:extLst>
          </p:nvPr>
        </p:nvGraphicFramePr>
        <p:xfrm>
          <a:off x="5093208" y="375746"/>
          <a:ext cx="6263640" cy="3581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971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/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C9CA8-0307-8DB8-AA6A-93BB62303B04}"/>
              </a:ext>
            </a:extLst>
          </p:cNvPr>
          <p:cNvSpPr txBox="1"/>
          <p:nvPr/>
        </p:nvSpPr>
        <p:spPr>
          <a:xfrm>
            <a:off x="655319" y="429030"/>
            <a:ext cx="3153493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rPr>
              <a:t>Proposed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E7B29-F540-9EC7-4447-892FA93D4002}"/>
              </a:ext>
            </a:extLst>
          </p:cNvPr>
          <p:cNvGrpSpPr/>
          <p:nvPr/>
        </p:nvGrpSpPr>
        <p:grpSpPr>
          <a:xfrm>
            <a:off x="4041648" y="441200"/>
            <a:ext cx="7452360" cy="5435365"/>
            <a:chOff x="1615045" y="418605"/>
            <a:chExt cx="8678885" cy="6020790"/>
          </a:xfrm>
        </p:grpSpPr>
        <p:pic>
          <p:nvPicPr>
            <p:cNvPr id="2" name="Picture 1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1E7A184-B529-0C92-2C9E-5111A4FF8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82" t="17396" r="18034" b="12920"/>
            <a:stretch/>
          </p:blipFill>
          <p:spPr>
            <a:xfrm>
              <a:off x="1615045" y="418605"/>
              <a:ext cx="8407730" cy="602079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F586D-1922-70DC-7FBE-0BD70E93AAD0}"/>
                </a:ext>
              </a:extLst>
            </p:cNvPr>
            <p:cNvSpPr/>
            <p:nvPr/>
          </p:nvSpPr>
          <p:spPr>
            <a:xfrm>
              <a:off x="7659585" y="6136575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EA7B24-91C4-C44B-B481-9B846D5C997C}"/>
                </a:ext>
              </a:extLst>
            </p:cNvPr>
            <p:cNvSpPr/>
            <p:nvPr/>
          </p:nvSpPr>
          <p:spPr>
            <a:xfrm>
              <a:off x="7740735" y="6122722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578651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AAA6-EDFC-4268-E249-887290B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6" y="962"/>
            <a:ext cx="325772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dirty="0"/>
              <a:t>Drug 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60DF5-F427-7583-5861-E247E25D788B}"/>
              </a:ext>
            </a:extLst>
          </p:cNvPr>
          <p:cNvGrpSpPr/>
          <p:nvPr/>
        </p:nvGrpSpPr>
        <p:grpSpPr>
          <a:xfrm>
            <a:off x="5636822" y="1326525"/>
            <a:ext cx="6534442" cy="5229872"/>
            <a:chOff x="4049487" y="252352"/>
            <a:chExt cx="9422023" cy="70370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F3D57C-FE55-5D05-D0A1-AA2BB09F4339}"/>
                </a:ext>
              </a:extLst>
            </p:cNvPr>
            <p:cNvGrpSpPr/>
            <p:nvPr/>
          </p:nvGrpSpPr>
          <p:grpSpPr>
            <a:xfrm>
              <a:off x="4049487" y="252352"/>
              <a:ext cx="9422023" cy="7037009"/>
              <a:chOff x="4049487" y="252352"/>
              <a:chExt cx="9422023" cy="703700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1F1C49-1DE6-AF83-0576-D20974E20705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422023" cy="7037009"/>
                <a:chOff x="4049487" y="252352"/>
                <a:chExt cx="9422023" cy="703700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8C860EE-1699-89D3-F721-FBC7EA8EABED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422023" cy="7037009"/>
                  <a:chOff x="1615045" y="418605"/>
                  <a:chExt cx="8407730" cy="6180623"/>
                </a:xfrm>
              </p:grpSpPr>
              <p:pic>
                <p:nvPicPr>
                  <p:cNvPr id="37" name="Picture 36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2A4020-27B0-0CEA-3D91-F230E8561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82075C-9511-DDCB-C214-46C5EC0C2EED}"/>
                      </a:ext>
                    </a:extLst>
                  </p:cNvPr>
                  <p:cNvSpPr/>
                  <p:nvPr/>
                </p:nvSpPr>
                <p:spPr>
                  <a:xfrm>
                    <a:off x="7659586" y="6122721"/>
                    <a:ext cx="2363188" cy="47650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4EA579-185D-410C-7A78-07B6F4FC482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282040" cy="27645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78B6FD7-8A74-BC7C-87E1-7797C3800DC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8751FA-DC42-0E15-4198-D4FD43B91BA8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31102C-35E8-92E8-BFB4-6E6FDEE91CC6}"/>
                  </a:ext>
                </a:extLst>
              </p:cNvPr>
              <p:cNvSpPr/>
              <p:nvPr/>
            </p:nvSpPr>
            <p:spPr>
              <a:xfrm>
                <a:off x="7113319" y="2858339"/>
                <a:ext cx="1161876" cy="383191"/>
              </a:xfrm>
              <a:prstGeom prst="rect">
                <a:avLst/>
              </a:prstGeom>
              <a:solidFill>
                <a:srgbClr val="E2DF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C654F7-B6E6-287B-52CE-680E8DBD0EA1}"/>
                </a:ext>
              </a:extLst>
            </p:cNvPr>
            <p:cNvSpPr/>
            <p:nvPr/>
          </p:nvSpPr>
          <p:spPr>
            <a:xfrm>
              <a:off x="11035342" y="4735459"/>
              <a:ext cx="997527" cy="542532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C1C3E3-B803-0AD8-D12D-211E53B3A214}"/>
                </a:ext>
              </a:extLst>
            </p:cNvPr>
            <p:cNvSpPr/>
            <p:nvPr/>
          </p:nvSpPr>
          <p:spPr>
            <a:xfrm>
              <a:off x="9785268" y="5958602"/>
              <a:ext cx="915973" cy="852009"/>
            </a:xfrm>
            <a:prstGeom prst="ellipse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DC15BB-720A-F918-660E-D0FF7605FEE3}"/>
              </a:ext>
            </a:extLst>
          </p:cNvPr>
          <p:cNvGrpSpPr/>
          <p:nvPr/>
        </p:nvGrpSpPr>
        <p:grpSpPr>
          <a:xfrm>
            <a:off x="265349" y="1404656"/>
            <a:ext cx="5139921" cy="5425826"/>
            <a:chOff x="127690" y="1186504"/>
            <a:chExt cx="5139921" cy="542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61EC4-AA53-619B-9814-98498904C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920"/>
            <a:stretch/>
          </p:blipFill>
          <p:spPr>
            <a:xfrm>
              <a:off x="127690" y="1186504"/>
              <a:ext cx="5139921" cy="25447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566588-7755-520F-DE7E-5F45DE07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29" r="-1"/>
            <a:stretch/>
          </p:blipFill>
          <p:spPr>
            <a:xfrm>
              <a:off x="879835" y="3932139"/>
              <a:ext cx="3699273" cy="268019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0E77C-68AD-D501-2B91-1603821AFDFE}"/>
                </a:ext>
              </a:extLst>
            </p:cNvPr>
            <p:cNvSpPr/>
            <p:nvPr/>
          </p:nvSpPr>
          <p:spPr>
            <a:xfrm>
              <a:off x="2018804" y="170902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455A68-6E59-AA39-D3AD-D14F57493600}"/>
                </a:ext>
              </a:extLst>
            </p:cNvPr>
            <p:cNvSpPr/>
            <p:nvPr/>
          </p:nvSpPr>
          <p:spPr>
            <a:xfrm>
              <a:off x="3809531" y="189839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94A617-2D07-EBBB-16C3-84ED0BEC9F44}"/>
                </a:ext>
              </a:extLst>
            </p:cNvPr>
            <p:cNvSpPr/>
            <p:nvPr/>
          </p:nvSpPr>
          <p:spPr>
            <a:xfrm>
              <a:off x="1194981" y="463466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DB591B-C78F-2D49-80DC-672B96D7671F}"/>
              </a:ext>
            </a:extLst>
          </p:cNvPr>
          <p:cNvGrpSpPr/>
          <p:nvPr/>
        </p:nvGrpSpPr>
        <p:grpSpPr>
          <a:xfrm>
            <a:off x="8561800" y="1253504"/>
            <a:ext cx="3454059" cy="1041400"/>
            <a:chOff x="8634377" y="204233"/>
            <a:chExt cx="3454059" cy="1041400"/>
          </a:xfrm>
        </p:grpSpPr>
        <p:pic>
          <p:nvPicPr>
            <p:cNvPr id="10" name="Picture 9" descr="A question mark in a white background&#10;&#10;Description automatically generated">
              <a:extLst>
                <a:ext uri="{FF2B5EF4-FFF2-40B4-BE49-F238E27FC236}">
                  <a16:creationId xmlns:a16="http://schemas.microsoft.com/office/drawing/2014/main" id="{2CA1E8B2-D966-4CFB-BB49-5F7D8661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9936" y="204233"/>
              <a:ext cx="698500" cy="10414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E539E2-EF80-4722-3CA1-8BD4D1AB4258}"/>
                </a:ext>
              </a:extLst>
            </p:cNvPr>
            <p:cNvSpPr/>
            <p:nvPr/>
          </p:nvSpPr>
          <p:spPr>
            <a:xfrm>
              <a:off x="8634377" y="385746"/>
              <a:ext cx="2897579" cy="850550"/>
            </a:xfrm>
            <a:prstGeom prst="ellipse">
              <a:avLst/>
            </a:prstGeom>
            <a:solidFill>
              <a:srgbClr val="9E00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R" sz="1400" dirty="0"/>
                <a:t>Maturation of mRNA or Transportation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9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8F7-46B1-64AE-66B6-30FF77FB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43" y="-4266"/>
            <a:ext cx="10515600" cy="1325563"/>
          </a:xfrm>
        </p:spPr>
        <p:txBody>
          <a:bodyPr/>
          <a:lstStyle/>
          <a:p>
            <a:r>
              <a:rPr lang="en-AR" b="0" dirty="0"/>
              <a:t>Drug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FA32-CD50-FBEA-E409-4DB0DA295FEC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5EE3F-AC16-D2EE-6567-D3D585526D78}"/>
              </a:ext>
            </a:extLst>
          </p:cNvPr>
          <p:cNvGrpSpPr/>
          <p:nvPr/>
        </p:nvGrpSpPr>
        <p:grpSpPr>
          <a:xfrm>
            <a:off x="5577223" y="1321297"/>
            <a:ext cx="6745182" cy="5094626"/>
            <a:chOff x="234572" y="1361077"/>
            <a:chExt cx="6745182" cy="5094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2A972-B141-DE89-849F-27A0957AC541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76575A-4D76-9536-C667-F0ECD02E4364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3D82E48-9399-DA96-E722-B63008AF6E43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22FAAE6-6A27-416B-F3D5-E5367AFF04DB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41" name="Picture 40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D7AA8FB8-7376-F9EF-BDE4-10CBB203F5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A590102-45C5-8749-9736-3A4630215C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D1C1621E-5A02-1117-55F1-89F3107CB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845F630-9367-9992-F32E-5D95FF974BEF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749026-5334-45C5-4F67-F5780F4DC8D5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0AA31AE-D753-118A-05AC-A0001AD479B2}"/>
                    </a:ext>
                  </a:extLst>
                </p:cNvPr>
                <p:cNvSpPr/>
                <p:nvPr/>
              </p:nvSpPr>
              <p:spPr>
                <a:xfrm>
                  <a:off x="7113319" y="2812029"/>
                  <a:ext cx="1161876" cy="477436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3423532-7CF7-81AC-0CAD-45652A442C1E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1FAF0A-A75A-464E-E3EF-584725A65DAA}"/>
                </a:ext>
              </a:extLst>
            </p:cNvPr>
            <p:cNvSpPr/>
            <p:nvPr/>
          </p:nvSpPr>
          <p:spPr>
            <a:xfrm>
              <a:off x="3737551" y="3013918"/>
              <a:ext cx="635253" cy="604327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pic>
        <p:nvPicPr>
          <p:cNvPr id="4" name="Picture 3" descr="A group of blue lines with white text&#10;&#10;Description automatically generated">
            <a:extLst>
              <a:ext uri="{FF2B5EF4-FFF2-40B4-BE49-F238E27FC236}">
                <a16:creationId xmlns:a16="http://schemas.microsoft.com/office/drawing/2014/main" id="{2DFE525A-3DCE-87A9-6A35-EF6148A9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8" y="1428174"/>
            <a:ext cx="5277317" cy="532757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67C3CF9B-733B-745C-4A23-7BD0D785EBDF}"/>
              </a:ext>
            </a:extLst>
          </p:cNvPr>
          <p:cNvSpPr/>
          <p:nvPr/>
        </p:nvSpPr>
        <p:spPr>
          <a:xfrm>
            <a:off x="1258783" y="4663145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083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C5C2-ABD4-1B07-6901-3F18CAD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9" y="14315"/>
            <a:ext cx="10515600" cy="1325563"/>
          </a:xfrm>
        </p:spPr>
        <p:txBody>
          <a:bodyPr/>
          <a:lstStyle/>
          <a:p>
            <a:r>
              <a:rPr lang="en-AR" b="0" dirty="0"/>
              <a:t>Drug 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AF06-EC4D-1C93-2840-0AA690595CAE}"/>
              </a:ext>
            </a:extLst>
          </p:cNvPr>
          <p:cNvGrpSpPr/>
          <p:nvPr/>
        </p:nvGrpSpPr>
        <p:grpSpPr>
          <a:xfrm>
            <a:off x="5587203" y="1343560"/>
            <a:ext cx="6745182" cy="5094626"/>
            <a:chOff x="234572" y="1361077"/>
            <a:chExt cx="6745182" cy="50946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2BA58E-7653-93EE-2D0C-ABC99BA3421B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8A29EB-A58F-D5D7-3BE5-7049CA67844D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D7A2DB-A80C-CEF6-3143-29A9E2C82D56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B2A1694-6717-6DE5-A0D3-67A452F5C517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27" name="Picture 26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9EB1BDCC-BBA3-9F3F-FD05-E1884D9DDA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A8A8894-903B-0B8B-60C5-C1D3BDD74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D5390093-DBC6-1029-64C6-15500D572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9AEE723-CB05-6435-DB4B-D69FC2599176}"/>
                      </a:ext>
                    </a:extLst>
                  </p:cNvPr>
                  <p:cNvSpPr/>
                  <p:nvPr/>
                </p:nvSpPr>
                <p:spPr>
                  <a:xfrm>
                    <a:off x="7113319" y="2864329"/>
                    <a:ext cx="1161876" cy="383191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AD69F37-18F4-CE11-3445-283299ABB30B}"/>
                    </a:ext>
                  </a:extLst>
                </p:cNvPr>
                <p:cNvSpPr/>
                <p:nvPr/>
              </p:nvSpPr>
              <p:spPr>
                <a:xfrm>
                  <a:off x="9785268" y="5958602"/>
                  <a:ext cx="915973" cy="852009"/>
                </a:xfrm>
                <a:prstGeom prst="ellipse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D34C90-CAB6-E121-F57B-047D73F92856}"/>
                  </a:ext>
                </a:extLst>
              </p:cNvPr>
              <p:cNvSpPr/>
              <p:nvPr/>
            </p:nvSpPr>
            <p:spPr>
              <a:xfrm>
                <a:off x="3737551" y="3013918"/>
                <a:ext cx="635253" cy="604327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AFDE-5C2F-29F1-52B6-84B4C9C17914}"/>
                </a:ext>
              </a:extLst>
            </p:cNvPr>
            <p:cNvSpPr/>
            <p:nvPr/>
          </p:nvSpPr>
          <p:spPr>
            <a:xfrm>
              <a:off x="5082639" y="4678878"/>
              <a:ext cx="850515" cy="404988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pic>
        <p:nvPicPr>
          <p:cNvPr id="4" name="Picture 3" descr="A graph of different types of dna&#10;&#10;Description automatically generated with medium confidence">
            <a:extLst>
              <a:ext uri="{FF2B5EF4-FFF2-40B4-BE49-F238E27FC236}">
                <a16:creationId xmlns:a16="http://schemas.microsoft.com/office/drawing/2014/main" id="{23F25A21-2ADC-A0BA-56FD-BB6368B1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"/>
          <a:stretch/>
        </p:blipFill>
        <p:spPr>
          <a:xfrm>
            <a:off x="116169" y="1339878"/>
            <a:ext cx="5260294" cy="5393538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5FAF4E7-59C5-DBB9-D6A1-D736456B96FA}"/>
              </a:ext>
            </a:extLst>
          </p:cNvPr>
          <p:cNvSpPr/>
          <p:nvPr/>
        </p:nvSpPr>
        <p:spPr>
          <a:xfrm>
            <a:off x="356257" y="2279041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EE2F76-9823-47CC-3AA1-A66A5DA33B4E}"/>
              </a:ext>
            </a:extLst>
          </p:cNvPr>
          <p:cNvSpPr/>
          <p:nvPr/>
        </p:nvSpPr>
        <p:spPr>
          <a:xfrm>
            <a:off x="2123701" y="2288938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3EE3E4-62CC-1830-409C-6D2290463D1E}"/>
              </a:ext>
            </a:extLst>
          </p:cNvPr>
          <p:cNvSpPr/>
          <p:nvPr/>
        </p:nvSpPr>
        <p:spPr>
          <a:xfrm>
            <a:off x="3952500" y="2288937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F6ADAC-F39B-B24F-6D61-ADF653A485FD}"/>
              </a:ext>
            </a:extLst>
          </p:cNvPr>
          <p:cNvSpPr/>
          <p:nvPr/>
        </p:nvSpPr>
        <p:spPr>
          <a:xfrm>
            <a:off x="1541810" y="4747129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61869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ED1-EBF3-75C2-1FEB-25AFC769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" y="-2200"/>
            <a:ext cx="10515600" cy="1325563"/>
          </a:xfrm>
        </p:spPr>
        <p:txBody>
          <a:bodyPr/>
          <a:lstStyle/>
          <a:p>
            <a:r>
              <a:rPr lang="en-AR" b="0" dirty="0"/>
              <a:t>Drug 7</a:t>
            </a:r>
          </a:p>
        </p:txBody>
      </p:sp>
      <p:pic>
        <p:nvPicPr>
          <p:cNvPr id="5" name="Picture 4" descr="A group of graphs showing different types of dna&#10;&#10;Description automatically generated">
            <a:extLst>
              <a:ext uri="{FF2B5EF4-FFF2-40B4-BE49-F238E27FC236}">
                <a16:creationId xmlns:a16="http://schemas.microsoft.com/office/drawing/2014/main" id="{4D979E03-8490-46D6-D677-4F9D4CF76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7" y="1528180"/>
            <a:ext cx="5309371" cy="527931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80DEBE3-1213-D36C-F28C-B0D6BD52CC84}"/>
              </a:ext>
            </a:extLst>
          </p:cNvPr>
          <p:cNvGrpSpPr/>
          <p:nvPr/>
        </p:nvGrpSpPr>
        <p:grpSpPr>
          <a:xfrm>
            <a:off x="5607808" y="1334121"/>
            <a:ext cx="6745182" cy="5094626"/>
            <a:chOff x="234572" y="1361077"/>
            <a:chExt cx="6745182" cy="50946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07666F-0127-9884-74AA-3AFACE8711ED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CD404F-B080-F0E6-7595-955ED5FF8E32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095FBDB-025F-272B-F171-FAE5225D1FF4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6" name="Picture 35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176113E9-9823-B4E9-159D-980EE8AA99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DF69BCB-0391-C9AA-5F81-7E03A2E8180B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A768C39-DB4D-9FF2-D2A4-55FA8AB307B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4342BF-E922-599F-2E20-94385458536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A3D156-0C91-4E11-9496-08B3B84F0E5D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EA1BD6-5585-759B-3D18-3C32125AA4F0}"/>
                  </a:ext>
                </a:extLst>
              </p:cNvPr>
              <p:cNvSpPr/>
              <p:nvPr/>
            </p:nvSpPr>
            <p:spPr>
              <a:xfrm>
                <a:off x="11035342" y="4735459"/>
                <a:ext cx="997527" cy="542532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E7D8A4-0924-838D-A335-83170D42BCAF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EBD37B-61D0-C0FE-15E0-D4D2AA61FECB}"/>
                </a:ext>
              </a:extLst>
            </p:cNvPr>
            <p:cNvSpPr/>
            <p:nvPr/>
          </p:nvSpPr>
          <p:spPr>
            <a:xfrm>
              <a:off x="3711821" y="3013918"/>
              <a:ext cx="635254" cy="633209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A895EBC4-ED77-4331-CF9E-E75A80B3E6F8}"/>
              </a:ext>
            </a:extLst>
          </p:cNvPr>
          <p:cNvSpPr/>
          <p:nvPr/>
        </p:nvSpPr>
        <p:spPr>
          <a:xfrm>
            <a:off x="1897081" y="2184038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3886B7-0656-3B33-27B0-1031112ED2CD}"/>
              </a:ext>
            </a:extLst>
          </p:cNvPr>
          <p:cNvSpPr/>
          <p:nvPr/>
        </p:nvSpPr>
        <p:spPr>
          <a:xfrm>
            <a:off x="3640773" y="2182058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0A91D1-5768-F658-A28A-0A71C8657B24}"/>
              </a:ext>
            </a:extLst>
          </p:cNvPr>
          <p:cNvSpPr/>
          <p:nvPr/>
        </p:nvSpPr>
        <p:spPr>
          <a:xfrm>
            <a:off x="1372590" y="4842132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89506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979-C8EB-2A6A-A517-AECD6A81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AR" b="0" dirty="0"/>
              <a:t>Drug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7AAD8-A138-E8D7-1D8B-7044C71FFAA3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FCBBB2-650B-6752-196B-6606FBA7D5E8}"/>
              </a:ext>
            </a:extLst>
          </p:cNvPr>
          <p:cNvGrpSpPr/>
          <p:nvPr/>
        </p:nvGrpSpPr>
        <p:grpSpPr>
          <a:xfrm>
            <a:off x="5542605" y="1263106"/>
            <a:ext cx="6745182" cy="5094626"/>
            <a:chOff x="234572" y="1361077"/>
            <a:chExt cx="6745182" cy="50946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4399-CD8C-8400-8AA1-16E5746404F5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090AD53-B6B4-9557-3572-1911FD74909F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6C1EC81-F215-05A7-B04E-A20B40806A50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2C0234B-2F3B-4932-66EF-A756CE5855E4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30" name="Picture 29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8968E460-7925-3252-59FB-FDE8413BA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40EC5AC-161D-BD62-339C-95879519C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A0163C1-C975-A5F1-250E-1275FBFE6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75845E7-1E34-7762-558B-AD37B02FD48C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F36A0F8-F4C0-3DE0-D2B9-AED4361215D7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3E355A-4CE5-EB74-1204-1EAD5DE19700}"/>
                    </a:ext>
                  </a:extLst>
                </p:cNvPr>
                <p:cNvSpPr/>
                <p:nvPr/>
              </p:nvSpPr>
              <p:spPr>
                <a:xfrm>
                  <a:off x="11035342" y="4735459"/>
                  <a:ext cx="997527" cy="542532"/>
                </a:xfrm>
                <a:prstGeom prst="rect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3FE87C-4BE0-4D28-E8AA-DE41A1F95D67}"/>
                  </a:ext>
                </a:extLst>
              </p:cNvPr>
              <p:cNvSpPr/>
              <p:nvPr/>
            </p:nvSpPr>
            <p:spPr>
              <a:xfrm>
                <a:off x="3711821" y="3013918"/>
                <a:ext cx="635254" cy="633209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6050D-7FF5-C422-4592-4D5E6D014A47}"/>
                </a:ext>
              </a:extLst>
            </p:cNvPr>
            <p:cNvSpPr/>
            <p:nvPr/>
          </p:nvSpPr>
          <p:spPr>
            <a:xfrm>
              <a:off x="2342892" y="3192972"/>
              <a:ext cx="815944" cy="472056"/>
            </a:xfrm>
            <a:prstGeom prst="ellipse">
              <a:avLst/>
            </a:prstGeom>
            <a:solidFill>
              <a:srgbClr val="E2D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pic>
        <p:nvPicPr>
          <p:cNvPr id="4" name="Picture 3" descr="A group of blue lines with white text&#10;&#10;Description automatically generated">
            <a:extLst>
              <a:ext uri="{FF2B5EF4-FFF2-40B4-BE49-F238E27FC236}">
                <a16:creationId xmlns:a16="http://schemas.microsoft.com/office/drawing/2014/main" id="{BD2DD41B-BFD7-7F86-1385-C57348E6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2" y="1534027"/>
            <a:ext cx="5007786" cy="5094626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858F288-9C02-FD96-F8CD-9F92A1D5DD10}"/>
              </a:ext>
            </a:extLst>
          </p:cNvPr>
          <p:cNvSpPr/>
          <p:nvPr/>
        </p:nvSpPr>
        <p:spPr>
          <a:xfrm>
            <a:off x="1270658" y="4677856"/>
            <a:ext cx="1021277" cy="11209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599080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37B34-10CA-40D8-5E0E-403F0147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0" y="1093788"/>
            <a:ext cx="11205116" cy="29672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</a:rPr>
              <a:t>Stages 3 and 4: Model Generation, Parameterization, and Design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36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67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96203D6-0617-CF43-C6CB-42D359C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78870"/>
              </p:ext>
            </p:extLst>
          </p:nvPr>
        </p:nvGraphicFramePr>
        <p:xfrm>
          <a:off x="1160586" y="1452280"/>
          <a:ext cx="9870828" cy="42469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5138">
                  <a:extLst>
                    <a:ext uri="{9D8B030D-6E8A-4147-A177-3AD203B41FA5}">
                      <a16:colId xmlns:a16="http://schemas.microsoft.com/office/drawing/2014/main" val="249594603"/>
                    </a:ext>
                  </a:extLst>
                </a:gridCol>
                <a:gridCol w="1645138">
                  <a:extLst>
                    <a:ext uri="{9D8B030D-6E8A-4147-A177-3AD203B41FA5}">
                      <a16:colId xmlns:a16="http://schemas.microsoft.com/office/drawing/2014/main" val="110780827"/>
                    </a:ext>
                  </a:extLst>
                </a:gridCol>
                <a:gridCol w="1645138">
                  <a:extLst>
                    <a:ext uri="{9D8B030D-6E8A-4147-A177-3AD203B41FA5}">
                      <a16:colId xmlns:a16="http://schemas.microsoft.com/office/drawing/2014/main" val="1297641435"/>
                    </a:ext>
                  </a:extLst>
                </a:gridCol>
                <a:gridCol w="1645138">
                  <a:extLst>
                    <a:ext uri="{9D8B030D-6E8A-4147-A177-3AD203B41FA5}">
                      <a16:colId xmlns:a16="http://schemas.microsoft.com/office/drawing/2014/main" val="3848184277"/>
                    </a:ext>
                  </a:extLst>
                </a:gridCol>
                <a:gridCol w="1645138">
                  <a:extLst>
                    <a:ext uri="{9D8B030D-6E8A-4147-A177-3AD203B41FA5}">
                      <a16:colId xmlns:a16="http://schemas.microsoft.com/office/drawing/2014/main" val="744929190"/>
                    </a:ext>
                  </a:extLst>
                </a:gridCol>
                <a:gridCol w="1645138">
                  <a:extLst>
                    <a:ext uri="{9D8B030D-6E8A-4147-A177-3AD203B41FA5}">
                      <a16:colId xmlns:a16="http://schemas.microsoft.com/office/drawing/2014/main" val="3530970421"/>
                    </a:ext>
                  </a:extLst>
                </a:gridCol>
              </a:tblGrid>
              <a:tr h="39207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DRUG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300nM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 1000nM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3000nM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10000nM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683535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latin typeface="Georgia" panose="02040502050405020303" pitchFamily="18" charset="0"/>
                        </a:rPr>
                        <a:t>Drug2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pPr algn="ctr"/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pPr algn="ctr"/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4702677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latin typeface="Georgia" panose="02040502050405020303" pitchFamily="18" charset="0"/>
                        </a:rPr>
                        <a:t>Drug4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pPr algn="ctr"/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pPr algn="ctr"/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9270371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latin typeface="Georgia" panose="02040502050405020303" pitchFamily="18" charset="0"/>
                        </a:rPr>
                        <a:t>Drug6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7337144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latin typeface="Georgia" panose="02040502050405020303" pitchFamily="18" charset="0"/>
                        </a:rPr>
                        <a:t>Drug7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02023298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latin typeface="Georgia" panose="02040502050405020303" pitchFamily="18" charset="0"/>
                        </a:rPr>
                        <a:t>Drug10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Georgia" panose="02040502050405020303" pitchFamily="18" charset="0"/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>
                          <a:latin typeface="Georgia" panose="02040502050405020303" pitchFamily="18" charset="0"/>
                        </a:rPr>
                        <a:t>-----------------</a:t>
                      </a:r>
                    </a:p>
                    <a:p>
                      <a:endParaRPr lang="pl-PL" dirty="0">
                        <a:latin typeface="Georgia" panose="02040502050405020303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679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FEA6CB-8999-B6C0-BE41-5725DF6A41AA}"/>
              </a:ext>
            </a:extLst>
          </p:cNvPr>
          <p:cNvSpPr txBox="1"/>
          <p:nvPr/>
        </p:nvSpPr>
        <p:spPr>
          <a:xfrm>
            <a:off x="1317385" y="6022358"/>
            <a:ext cx="706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dirty="0">
                <a:solidFill>
                  <a:srgbClr val="FF0000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__</a:t>
            </a:r>
            <a:r>
              <a:rPr lang="en-AR" dirty="0">
                <a:latin typeface="Georgia" panose="02040502050405020303" pitchFamily="18" charset="0"/>
              </a:rPr>
              <a:t> PROTEIN NOT AFFECTED   |   OK: vitality &gt; 20%    |    t = 1200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1087984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>
                <a:latin typeface="Georgia" panose="02040502050405020303" pitchFamily="18" charset="0"/>
              </a:rPr>
              <a:t>Pre-Selection of  Drugs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3854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>
                <a:latin typeface="Georgia" panose="02040502050405020303" pitchFamily="18" charset="0"/>
              </a:rPr>
              <a:t>Model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5A5FD-2886-D997-6DAC-E2789D62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279" y="354931"/>
            <a:ext cx="8456173" cy="3337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6AB6F-941C-DBA2-4362-31E77AB59ED4}"/>
              </a:ext>
            </a:extLst>
          </p:cNvPr>
          <p:cNvSpPr txBox="1"/>
          <p:nvPr/>
        </p:nvSpPr>
        <p:spPr>
          <a:xfrm>
            <a:off x="838171" y="5109031"/>
            <a:ext cx="407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sz="2400" dirty="0">
                <a:latin typeface="Georgia" panose="02040502050405020303" pitchFamily="18" charset="0"/>
              </a:rPr>
              <a:t>Example: Drug 6 – 1000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3FD51-BCBF-0DF4-43B4-0FEB992C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139" y="3820773"/>
            <a:ext cx="3804451" cy="30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7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D34581-6346-8C51-0089-2835CBC33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46702"/>
              </p:ext>
            </p:extLst>
          </p:nvPr>
        </p:nvGraphicFramePr>
        <p:xfrm>
          <a:off x="2093937" y="157095"/>
          <a:ext cx="8004125" cy="65438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40298">
                  <a:extLst>
                    <a:ext uri="{9D8B030D-6E8A-4147-A177-3AD203B41FA5}">
                      <a16:colId xmlns:a16="http://schemas.microsoft.com/office/drawing/2014/main" val="2423950846"/>
                    </a:ext>
                  </a:extLst>
                </a:gridCol>
                <a:gridCol w="2323529">
                  <a:extLst>
                    <a:ext uri="{9D8B030D-6E8A-4147-A177-3AD203B41FA5}">
                      <a16:colId xmlns:a16="http://schemas.microsoft.com/office/drawing/2014/main" val="1244610105"/>
                    </a:ext>
                  </a:extLst>
                </a:gridCol>
                <a:gridCol w="2840298">
                  <a:extLst>
                    <a:ext uri="{9D8B030D-6E8A-4147-A177-3AD203B41FA5}">
                      <a16:colId xmlns:a16="http://schemas.microsoft.com/office/drawing/2014/main" val="127227121"/>
                    </a:ext>
                  </a:extLst>
                </a:gridCol>
              </a:tblGrid>
              <a:tr h="200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Drug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Concentration (</a:t>
                      </a:r>
                      <a:r>
                        <a:rPr lang="en-US" sz="1600" u="none" strike="noStrike" dirty="0" err="1">
                          <a:effectLst/>
                          <a:latin typeface="Georgia" panose="02040502050405020303" pitchFamily="18" charset="0"/>
                        </a:rPr>
                        <a:t>nM</a:t>
                      </a:r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J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976740637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1.0062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730247949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0.8624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853783130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0.8152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78442008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0.3002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31483372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0.0917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664996876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>
                          <a:effectLst/>
                          <a:latin typeface="Georgia" panose="02040502050405020303" pitchFamily="18" charset="0"/>
                        </a:rPr>
                        <a:t>100</a:t>
                      </a:r>
                      <a:endParaRPr lang="en-AR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0.8520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793091892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0.7951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468828842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>
                          <a:effectLst/>
                          <a:latin typeface="Georgia" panose="02040502050405020303" pitchFamily="18" charset="0"/>
                        </a:rPr>
                        <a:t>1000</a:t>
                      </a:r>
                      <a:endParaRPr lang="en-AR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0.7951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563749233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0.3021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508233042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0.0931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885134393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0.8705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3767738423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0.7554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756140865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0.8022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975173303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0.2913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4146261772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0.0909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580343335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1.0172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3557092037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1.0479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699536824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>
                          <a:effectLst/>
                          <a:latin typeface="Georgia" panose="02040502050405020303" pitchFamily="18" charset="0"/>
                        </a:rPr>
                        <a:t>1000</a:t>
                      </a:r>
                      <a:endParaRPr lang="en-AR" sz="16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0.8268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828726598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0.3099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985403558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0.0909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454798445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0.8741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726080490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0.7819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3304636516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0.9390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3595217486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3000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0.3867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1492277368"/>
                  </a:ext>
                </a:extLst>
              </a:tr>
              <a:tr h="209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10000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R" sz="1600" u="none" strike="noStrike" dirty="0">
                          <a:effectLst/>
                          <a:latin typeface="Georgia" panose="02040502050405020303" pitchFamily="18" charset="0"/>
                        </a:rPr>
                        <a:t>0.0994</a:t>
                      </a:r>
                      <a:endParaRPr lang="en-AR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7845" marR="7845" marT="7845" marB="0" anchor="ctr"/>
                </a:tc>
                <a:extLst>
                  <a:ext uri="{0D108BD9-81ED-4DB2-BD59-A6C34878D82A}">
                    <a16:rowId xmlns:a16="http://schemas.microsoft.com/office/drawing/2014/main" val="277959369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CD62840-94B8-5293-3274-F742B97E399A}"/>
              </a:ext>
            </a:extLst>
          </p:cNvPr>
          <p:cNvSpPr/>
          <p:nvPr/>
        </p:nvSpPr>
        <p:spPr>
          <a:xfrm>
            <a:off x="2972389" y="4357861"/>
            <a:ext cx="6327727" cy="45946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53227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778DEA-2D9E-D5F8-F185-27E264749F1E}"/>
              </a:ext>
            </a:extLst>
          </p:cNvPr>
          <p:cNvSpPr txBox="1">
            <a:spLocks/>
          </p:cNvSpPr>
          <p:nvPr/>
        </p:nvSpPr>
        <p:spPr>
          <a:xfrm>
            <a:off x="953396" y="479415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R" sz="5400" dirty="0">
                <a:latin typeface="Georgia" panose="02040502050405020303" pitchFamily="18" charset="0"/>
              </a:rPr>
              <a:t>Final Decision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D836F-2477-734E-62C3-6EE7805114B4}"/>
              </a:ext>
            </a:extLst>
          </p:cNvPr>
          <p:cNvSpPr txBox="1"/>
          <p:nvPr/>
        </p:nvSpPr>
        <p:spPr>
          <a:xfrm>
            <a:off x="0" y="140006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AR" dirty="0">
                <a:latin typeface="Georgia" panose="02040502050405020303" pitchFamily="18" charset="0"/>
              </a:rPr>
              <a:t>Drug 6 showed the maximum J value for a little concentration.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AR" dirty="0">
                <a:latin typeface="Georgia" panose="02040502050405020303" pitchFamily="18" charset="0"/>
              </a:rPr>
              <a:t>Drug 10 and 7, showed a better effect for the protein concentration and vitality, but we need a higher concentration.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AR" dirty="0">
                <a:latin typeface="Georgia" panose="02040502050405020303" pitchFamily="18" charset="0"/>
              </a:rPr>
              <a:t>Drug 7 showed a better vitality but Drug 10 present a faster decrease of protein concentration.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67CFB4-B36B-559E-812E-517D1C0E2DA2}"/>
              </a:ext>
            </a:extLst>
          </p:cNvPr>
          <p:cNvGrpSpPr/>
          <p:nvPr/>
        </p:nvGrpSpPr>
        <p:grpSpPr>
          <a:xfrm>
            <a:off x="2964178" y="2418071"/>
            <a:ext cx="6263640" cy="3771157"/>
            <a:chOff x="2964178" y="2418071"/>
            <a:chExt cx="6263640" cy="3771157"/>
          </a:xfrm>
        </p:grpSpPr>
        <p:graphicFrame>
          <p:nvGraphicFramePr>
            <p:cNvPr id="2" name="Content Placeholder 2">
              <a:extLst>
                <a:ext uri="{FF2B5EF4-FFF2-40B4-BE49-F238E27FC236}">
                  <a16:creationId xmlns:a16="http://schemas.microsoft.com/office/drawing/2014/main" id="{66E70519-193F-8840-88A9-D69F22DEFC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38022408"/>
                </p:ext>
              </p:extLst>
            </p:nvPr>
          </p:nvGraphicFramePr>
          <p:xfrm>
            <a:off x="2964178" y="2418071"/>
            <a:ext cx="6263640" cy="3581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31" name="Graphic 30" descr="Dollar with solid fill">
              <a:extLst>
                <a:ext uri="{FF2B5EF4-FFF2-40B4-BE49-F238E27FC236}">
                  <a16:creationId xmlns:a16="http://schemas.microsoft.com/office/drawing/2014/main" id="{D0A4B75B-3D5F-FDB8-A67A-E8393A91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60722" y="5274828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Dollar with solid fill">
              <a:extLst>
                <a:ext uri="{FF2B5EF4-FFF2-40B4-BE49-F238E27FC236}">
                  <a16:creationId xmlns:a16="http://schemas.microsoft.com/office/drawing/2014/main" id="{B364F00A-59BB-D6C7-51B2-3FA2D0C6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42462" y="5274828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57E25AB-2099-0AEB-C9AE-521DE3A89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233532"/>
              </p:ext>
            </p:extLst>
          </p:nvPr>
        </p:nvGraphicFramePr>
        <p:xfrm>
          <a:off x="2691157" y="2891461"/>
          <a:ext cx="6702225" cy="3581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9592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624F6-B63F-CA82-6AC9-11066E6F416B}"/>
              </a:ext>
            </a:extLst>
          </p:cNvPr>
          <p:cNvSpPr txBox="1"/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4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C145A91-090F-C36C-3D06-59099024CCAA}"/>
              </a:ext>
            </a:extLst>
          </p:cNvPr>
          <p:cNvGrpSpPr/>
          <p:nvPr/>
        </p:nvGrpSpPr>
        <p:grpSpPr>
          <a:xfrm>
            <a:off x="139563" y="110650"/>
            <a:ext cx="11912874" cy="6636699"/>
            <a:chOff x="139563" y="110650"/>
            <a:chExt cx="11912874" cy="6636699"/>
          </a:xfrm>
        </p:grpSpPr>
        <p:pic>
          <p:nvPicPr>
            <p:cNvPr id="5" name="Picture 4" descr="A diagram of stages&#10;&#10;Description automatically generated">
              <a:extLst>
                <a:ext uri="{FF2B5EF4-FFF2-40B4-BE49-F238E27FC236}">
                  <a16:creationId xmlns:a16="http://schemas.microsoft.com/office/drawing/2014/main" id="{A29C7F89-0522-DD60-6B0F-B75B7A7F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563" y="110650"/>
              <a:ext cx="11912874" cy="663669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11CBE7-E12A-5761-766B-DB464384689A}"/>
                </a:ext>
              </a:extLst>
            </p:cNvPr>
            <p:cNvSpPr/>
            <p:nvPr/>
          </p:nvSpPr>
          <p:spPr>
            <a:xfrm>
              <a:off x="1447000" y="1973469"/>
              <a:ext cx="7459878" cy="342078"/>
            </a:xfrm>
            <a:prstGeom prst="rect">
              <a:avLst/>
            </a:prstGeom>
            <a:solidFill>
              <a:srgbClr val="5E8C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7292BB-A38B-C5D9-4A89-084AC4F4B9CC}"/>
                </a:ext>
              </a:extLst>
            </p:cNvPr>
            <p:cNvSpPr/>
            <p:nvPr/>
          </p:nvSpPr>
          <p:spPr>
            <a:xfrm>
              <a:off x="2881935" y="5391583"/>
              <a:ext cx="7459878" cy="342078"/>
            </a:xfrm>
            <a:prstGeom prst="rect">
              <a:avLst/>
            </a:prstGeom>
            <a:solidFill>
              <a:srgbClr val="5E8C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20525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B-9DB1-9D47-8DF6-2D756647C0AC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Georgia" panose="02040502050405020303" pitchFamily="18" charset="0"/>
              </a:rPr>
              <a:t>Stage 1: Experimental Quantification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3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E8E9D3F-8FFC-44B7-BFB9-B2888CCB5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97DE3-0FA8-A487-9C5F-913F9F3B61D2}"/>
              </a:ext>
            </a:extLst>
          </p:cNvPr>
          <p:cNvSpPr txBox="1"/>
          <p:nvPr/>
        </p:nvSpPr>
        <p:spPr>
          <a:xfrm>
            <a:off x="625715" y="1122363"/>
            <a:ext cx="351253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Georgia" panose="02040502050405020303" pitchFamily="18" charset="0"/>
                <a:ea typeface="+mj-ea"/>
                <a:cs typeface="+mj-cs"/>
              </a:rPr>
              <a:t>Central Dogma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A4C419-5959-41E1-8F5D-4385DE6B3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665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23961-7523-4DA3-A6B8-16492042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758" y="4546920"/>
            <a:ext cx="351253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dna sequence&#10;&#10;Description automatically generated">
            <a:extLst>
              <a:ext uri="{FF2B5EF4-FFF2-40B4-BE49-F238E27FC236}">
                <a16:creationId xmlns:a16="http://schemas.microsoft.com/office/drawing/2014/main" id="{E97302BF-8A4C-D410-AB55-DAF2F55E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52" y="605643"/>
            <a:ext cx="6690794" cy="264286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5A6C9A4-71CD-6297-A075-971B53F68775}"/>
              </a:ext>
            </a:extLst>
          </p:cNvPr>
          <p:cNvGrpSpPr/>
          <p:nvPr/>
        </p:nvGrpSpPr>
        <p:grpSpPr>
          <a:xfrm>
            <a:off x="5001752" y="3552125"/>
            <a:ext cx="6690793" cy="2768619"/>
            <a:chOff x="5001752" y="3944009"/>
            <a:chExt cx="6690793" cy="2768619"/>
          </a:xfrm>
        </p:grpSpPr>
        <p:pic>
          <p:nvPicPr>
            <p:cNvPr id="11" name="Picture 10" descr="A blue and black sky&#10;&#10;Description automatically generated with medium confidence">
              <a:extLst>
                <a:ext uri="{FF2B5EF4-FFF2-40B4-BE49-F238E27FC236}">
                  <a16:creationId xmlns:a16="http://schemas.microsoft.com/office/drawing/2014/main" id="{DCA2B3B5-93EB-EC3A-9C38-D0A7A3D0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7636" y="3944009"/>
              <a:ext cx="2104909" cy="2110186"/>
            </a:xfrm>
            <a:prstGeom prst="rect">
              <a:avLst/>
            </a:prstGeom>
          </p:spPr>
        </p:pic>
        <p:pic>
          <p:nvPicPr>
            <p:cNvPr id="9" name="Picture 8" descr="A green ovals on a black background&#10;&#10;Description automatically generated">
              <a:extLst>
                <a:ext uri="{FF2B5EF4-FFF2-40B4-BE49-F238E27FC236}">
                  <a16:creationId xmlns:a16="http://schemas.microsoft.com/office/drawing/2014/main" id="{7128469C-E976-978C-F8C4-A8643056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123" y="3944009"/>
              <a:ext cx="2103641" cy="2108914"/>
            </a:xfrm>
            <a:prstGeom prst="rect">
              <a:avLst/>
            </a:prstGeom>
          </p:spPr>
        </p:pic>
        <p:pic>
          <p:nvPicPr>
            <p:cNvPr id="7" name="Picture 6" descr="Red dots on a red background&#10;&#10;Description automatically generated">
              <a:extLst>
                <a:ext uri="{FF2B5EF4-FFF2-40B4-BE49-F238E27FC236}">
                  <a16:creationId xmlns:a16="http://schemas.microsoft.com/office/drawing/2014/main" id="{C2819C50-E373-EC1B-31A7-340EAD60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1752" y="3944009"/>
              <a:ext cx="2108914" cy="21089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77DE3F-B396-45C1-1CF7-FCB9440D2159}"/>
                </a:ext>
              </a:extLst>
            </p:cNvPr>
            <p:cNvSpPr txBox="1"/>
            <p:nvPr/>
          </p:nvSpPr>
          <p:spPr>
            <a:xfrm>
              <a:off x="5284208" y="6066297"/>
              <a:ext cx="1497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R" dirty="0">
                  <a:latin typeface="Georgia" panose="02040502050405020303" pitchFamily="18" charset="0"/>
                </a:rPr>
                <a:t>Red Channel</a:t>
              </a:r>
            </a:p>
            <a:p>
              <a:pPr algn="ctr"/>
              <a:r>
                <a:rPr lang="en-AR" dirty="0">
                  <a:latin typeface="Georgia" panose="02040502050405020303" pitchFamily="18" charset="0"/>
                </a:rPr>
                <a:t>Nucleus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3E4E93-D15F-6EBE-A030-9F053EB1F4E8}"/>
                </a:ext>
              </a:extLst>
            </p:cNvPr>
            <p:cNvSpPr txBox="1"/>
            <p:nvPr/>
          </p:nvSpPr>
          <p:spPr>
            <a:xfrm>
              <a:off x="7459893" y="6066297"/>
              <a:ext cx="17300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R" dirty="0">
                  <a:latin typeface="Georgia" panose="02040502050405020303" pitchFamily="18" charset="0"/>
                </a:rPr>
                <a:t>Green Channel</a:t>
              </a:r>
            </a:p>
            <a:p>
              <a:pPr algn="ctr"/>
              <a:r>
                <a:rPr lang="en-AR" dirty="0">
                  <a:latin typeface="Georgia" panose="02040502050405020303" pitchFamily="18" charset="0"/>
                </a:rPr>
                <a:t>Protein (cyto)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E3714F-2148-704F-A0EE-207820A073D1}"/>
                </a:ext>
              </a:extLst>
            </p:cNvPr>
            <p:cNvSpPr txBox="1"/>
            <p:nvPr/>
          </p:nvSpPr>
          <p:spPr>
            <a:xfrm>
              <a:off x="9840834" y="6066297"/>
              <a:ext cx="15520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R" dirty="0">
                  <a:latin typeface="Georgia" panose="02040502050405020303" pitchFamily="18" charset="0"/>
                </a:rPr>
                <a:t>Blue Channel</a:t>
              </a:r>
            </a:p>
            <a:p>
              <a:pPr algn="ctr"/>
              <a:r>
                <a:rPr lang="en-AR" dirty="0">
                  <a:latin typeface="Georgia" panose="02040502050405020303" pitchFamily="18" charset="0"/>
                </a:rPr>
                <a:t>mRNA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1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Georgia" panose="02040502050405020303" pitchFamily="18" charset="0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F8B6A-BA75-D530-67E2-AE1996907A6E}"/>
              </a:ext>
            </a:extLst>
          </p:cNvPr>
          <p:cNvSpPr txBox="1"/>
          <p:nvPr/>
        </p:nvSpPr>
        <p:spPr>
          <a:xfrm>
            <a:off x="838200" y="2429621"/>
            <a:ext cx="3805470" cy="3502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Apply Gaussian filter to the image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Select a threshold value and binarize the image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Apply Watershed to differentiate the cells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Apply </a:t>
            </a:r>
            <a:r>
              <a:rPr lang="en-US" i="1" dirty="0">
                <a:latin typeface="Georgia" panose="02040502050405020303" pitchFamily="18" charset="0"/>
              </a:rPr>
              <a:t>region prop </a:t>
            </a:r>
            <a:r>
              <a:rPr lang="en-US" dirty="0">
                <a:latin typeface="Georgia" panose="02040502050405020303" pitchFamily="18" charset="0"/>
              </a:rPr>
              <a:t>function to calculate the parameters: numbers of cells and nucleus.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Obtain cell and nuclei size, intensity using masks.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33E6C7-D575-8AEE-055D-7D4488F4C9B8}"/>
              </a:ext>
            </a:extLst>
          </p:cNvPr>
          <p:cNvGrpSpPr/>
          <p:nvPr/>
        </p:nvGrpSpPr>
        <p:grpSpPr>
          <a:xfrm>
            <a:off x="5688464" y="319078"/>
            <a:ext cx="2448000" cy="2817332"/>
            <a:chOff x="5688464" y="319078"/>
            <a:chExt cx="2448000" cy="2817332"/>
          </a:xfrm>
        </p:grpSpPr>
        <p:pic>
          <p:nvPicPr>
            <p:cNvPr id="15" name="Picture 14" descr="A group of green and orange circles&#10;&#10;Description automatically generated">
              <a:extLst>
                <a:ext uri="{FF2B5EF4-FFF2-40B4-BE49-F238E27FC236}">
                  <a16:creationId xmlns:a16="http://schemas.microsoft.com/office/drawing/2014/main" id="{CA6F2264-6365-527F-42BA-A7E394E4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464" y="688410"/>
              <a:ext cx="2448000" cy="2448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F8B142-9B8B-BF48-483F-B5B15AFDE37F}"/>
                </a:ext>
              </a:extLst>
            </p:cNvPr>
            <p:cNvSpPr txBox="1"/>
            <p:nvPr/>
          </p:nvSpPr>
          <p:spPr>
            <a:xfrm>
              <a:off x="6273346" y="319078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RGB image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A5CFF6-6F48-BCC7-7340-9028D6A0F16D}"/>
              </a:ext>
            </a:extLst>
          </p:cNvPr>
          <p:cNvGrpSpPr/>
          <p:nvPr/>
        </p:nvGrpSpPr>
        <p:grpSpPr>
          <a:xfrm>
            <a:off x="8602032" y="3388375"/>
            <a:ext cx="2781817" cy="3096536"/>
            <a:chOff x="8774757" y="589014"/>
            <a:chExt cx="2781817" cy="309653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439BB572-0055-FFD7-2378-55E9D71C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4757" y="589014"/>
              <a:ext cx="2781817" cy="2736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5CB7FC-56F9-38C6-6B04-B57A33A92F86}"/>
                </a:ext>
              </a:extLst>
            </p:cNvPr>
            <p:cNvSpPr txBox="1"/>
            <p:nvPr/>
          </p:nvSpPr>
          <p:spPr>
            <a:xfrm>
              <a:off x="9353984" y="3316218"/>
              <a:ext cx="1863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Cytoplasm mask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8903F1-2B35-DE03-9B59-B486C03BFD2F}"/>
              </a:ext>
            </a:extLst>
          </p:cNvPr>
          <p:cNvGrpSpPr/>
          <p:nvPr/>
        </p:nvGrpSpPr>
        <p:grpSpPr>
          <a:xfrm>
            <a:off x="5521556" y="3393415"/>
            <a:ext cx="2781817" cy="3100292"/>
            <a:chOff x="5521556" y="3393415"/>
            <a:chExt cx="2781817" cy="3100292"/>
          </a:xfrm>
        </p:grpSpPr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7273E96D-33D3-285C-40AF-1965FC12C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1556" y="3393415"/>
              <a:ext cx="2781817" cy="2736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A2638-2CCF-12C0-49F1-73833F6055B1}"/>
                </a:ext>
              </a:extLst>
            </p:cNvPr>
            <p:cNvSpPr txBox="1"/>
            <p:nvPr/>
          </p:nvSpPr>
          <p:spPr>
            <a:xfrm>
              <a:off x="6096000" y="6124375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Nucleus mask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E72E76-9A86-E225-77B2-97938071F669}"/>
              </a:ext>
            </a:extLst>
          </p:cNvPr>
          <p:cNvGrpSpPr/>
          <p:nvPr/>
        </p:nvGrpSpPr>
        <p:grpSpPr>
          <a:xfrm>
            <a:off x="8574415" y="319078"/>
            <a:ext cx="2784733" cy="3026111"/>
            <a:chOff x="-2694306" y="2491040"/>
            <a:chExt cx="2784733" cy="3026111"/>
          </a:xfrm>
        </p:grpSpPr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A73F9D15-2C76-54BA-E7FC-F0EA38F51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694306" y="2781151"/>
              <a:ext cx="2784733" cy="273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8871FA-D3D8-C6B3-1153-930C2E5150E0}"/>
                </a:ext>
              </a:extLst>
            </p:cNvPr>
            <p:cNvSpPr txBox="1"/>
            <p:nvPr/>
          </p:nvSpPr>
          <p:spPr>
            <a:xfrm>
              <a:off x="-2087462" y="2491040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Binarized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78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Georgia" panose="02040502050405020303" pitchFamily="18" charset="0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CECFB-FF63-3392-D0FE-313499309935}"/>
              </a:ext>
            </a:extLst>
          </p:cNvPr>
          <p:cNvSpPr txBox="1"/>
          <p:nvPr/>
        </p:nvSpPr>
        <p:spPr>
          <a:xfrm>
            <a:off x="753515" y="2537527"/>
            <a:ext cx="3931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Load the masks and labels unique cells</a:t>
            </a:r>
            <a:endParaRPr lang="en-AR" dirty="0">
              <a:latin typeface="Georgia" panose="02040502050405020303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AR" dirty="0">
                <a:latin typeface="Georgia" panose="02040502050405020303" pitchFamily="18" charset="0"/>
              </a:rPr>
              <a:t>Load the original images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AR" dirty="0">
                <a:latin typeface="Georgia" panose="02040502050405020303" pitchFamily="18" charset="0"/>
              </a:rPr>
              <a:t>Separate the blue channel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Apply Gaussian filter to the image and binarize it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Label and counts RNA spots within the nucleus and cytoplasm for each cell across all frames, storing the counts in a csv file.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C35C28-E4DB-FA5F-3180-40D0F403F1B6}"/>
              </a:ext>
            </a:extLst>
          </p:cNvPr>
          <p:cNvGrpSpPr/>
          <p:nvPr/>
        </p:nvGrpSpPr>
        <p:grpSpPr>
          <a:xfrm>
            <a:off x="5762837" y="378204"/>
            <a:ext cx="5465731" cy="2928461"/>
            <a:chOff x="5762837" y="378204"/>
            <a:chExt cx="5465731" cy="2928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F5F8FB-13B6-4E08-B71E-8B468AEA6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703"/>
            <a:stretch/>
          </p:blipFill>
          <p:spPr>
            <a:xfrm>
              <a:off x="5762837" y="502866"/>
              <a:ext cx="5435595" cy="280379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13C940-89F3-E086-FCB9-C92932630D1B}"/>
                </a:ext>
              </a:extLst>
            </p:cNvPr>
            <p:cNvSpPr txBox="1"/>
            <p:nvPr/>
          </p:nvSpPr>
          <p:spPr>
            <a:xfrm>
              <a:off x="6518364" y="378204"/>
              <a:ext cx="15520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Blue Channel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03307D-CF84-1189-8362-C442B062244D}"/>
                </a:ext>
              </a:extLst>
            </p:cNvPr>
            <p:cNvSpPr txBox="1"/>
            <p:nvPr/>
          </p:nvSpPr>
          <p:spPr>
            <a:xfrm>
              <a:off x="8632986" y="378204"/>
              <a:ext cx="25955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Difference of Gaussians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A2EC7-BF8F-18C3-164A-82A8DF5C892B}"/>
              </a:ext>
            </a:extLst>
          </p:cNvPr>
          <p:cNvGrpSpPr/>
          <p:nvPr/>
        </p:nvGrpSpPr>
        <p:grpSpPr>
          <a:xfrm>
            <a:off x="5802332" y="3521916"/>
            <a:ext cx="5356605" cy="2957880"/>
            <a:chOff x="5802332" y="3521916"/>
            <a:chExt cx="5356605" cy="2957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AFFBAF-0AC9-5490-65F1-388BDF7A4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34" t="7678"/>
            <a:stretch/>
          </p:blipFill>
          <p:spPr>
            <a:xfrm>
              <a:off x="5802332" y="3521916"/>
              <a:ext cx="5356605" cy="25885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4451E8-18E3-C1E6-767D-61A3C2C179E4}"/>
                </a:ext>
              </a:extLst>
            </p:cNvPr>
            <p:cNvSpPr txBox="1"/>
            <p:nvPr/>
          </p:nvSpPr>
          <p:spPr>
            <a:xfrm>
              <a:off x="6537407" y="6110464"/>
              <a:ext cx="1537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Binary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AF15D7-B8A9-3BCB-ABE9-B63D337D4A97}"/>
                </a:ext>
              </a:extLst>
            </p:cNvPr>
            <p:cNvSpPr txBox="1"/>
            <p:nvPr/>
          </p:nvSpPr>
          <p:spPr>
            <a:xfrm>
              <a:off x="8946853" y="6110464"/>
              <a:ext cx="20306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R" dirty="0">
                  <a:latin typeface="Georgia" panose="02040502050405020303" pitchFamily="18" charset="0"/>
                </a:rPr>
                <a:t>Detected particles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6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46CDCF-D892-28AF-DA03-C4FC4A75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1650" cy="8675369"/>
          </a:xfrm>
          <a:prstGeom prst="rect">
            <a:avLst/>
          </a:prstGeom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4340C0-52AD-55AB-F5A8-F55F0EE1F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36" t="8345" r="26850" b="84473"/>
          <a:stretch/>
        </p:blipFill>
        <p:spPr>
          <a:xfrm>
            <a:off x="1858749" y="557560"/>
            <a:ext cx="9484291" cy="981307"/>
          </a:xfrm>
          <a:prstGeom prst="ellipse">
            <a:avLst/>
          </a:prstGeom>
          <a:ln w="38100">
            <a:solidFill>
              <a:srgbClr val="9E0025"/>
            </a:solidFill>
          </a:ln>
        </p:spPr>
      </p:pic>
    </p:spTree>
    <p:extLst>
      <p:ext uri="{BB962C8B-B14F-4D97-AF65-F5344CB8AC3E}">
        <p14:creationId xmlns:p14="http://schemas.microsoft.com/office/powerpoint/2010/main" val="423439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BFFEC6-2C8C-5AB1-34E3-01FF8CF07D2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Georgia" panose="02040502050405020303" pitchFamily="18" charset="0"/>
              </a:rPr>
              <a:t>Stage 2: Analysis of the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70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00617E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4782</TotalTime>
  <Words>477</Words>
  <Application>Microsoft Macintosh PowerPoint</Application>
  <PresentationFormat>Widescreen</PresentationFormat>
  <Paragraphs>210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Georgia</vt:lpstr>
      <vt:lpstr>Wingdings</vt:lpstr>
      <vt:lpstr>Office Theme</vt:lpstr>
      <vt:lpstr>Wiktoria’s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Drugs</vt:lpstr>
      <vt:lpstr>PowerPoint Presentation</vt:lpstr>
      <vt:lpstr>Drug 2</vt:lpstr>
      <vt:lpstr>Drug 4</vt:lpstr>
      <vt:lpstr>Drug 6</vt:lpstr>
      <vt:lpstr>Drug 7</vt:lpstr>
      <vt:lpstr>Drug 10</vt:lpstr>
      <vt:lpstr>Stages 3 and 4: Model Generation, Parameterization, and Design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Ameijeiras</dc:creator>
  <cp:lastModifiedBy>Pilar Ameijeiras</cp:lastModifiedBy>
  <cp:revision>60</cp:revision>
  <dcterms:created xsi:type="dcterms:W3CDTF">2024-06-13T20:31:28Z</dcterms:created>
  <dcterms:modified xsi:type="dcterms:W3CDTF">2024-06-20T04:07:38Z</dcterms:modified>
</cp:coreProperties>
</file>